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notesMasterIdLst>
    <p:notesMasterId r:id="rId19"/>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Oozh.
AI
Cause.
Effect.
Intelligence.
Pitch deck · October 2026
pitch.oozh.ai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WE DO
Oozh uses AI to explore the web of
cause and effect
from real-world events and
map their impact onto the Indian stock market.
FOR INVESTORS · B2C
See which Indian stocks a news event could move, which way, and
why.
FOR INSTITUTIONS · B2B &amp; B2G
Build and explore the cause-and-effect web, then steer it on your
own terms.
Oozh
02 / 11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IT WORKS · FOR INVESTORS
Read the story. Swipe left
twice.
1
The story
What happened, who
says so, and when it
happened before.
2
The stocks
Which Indian stocks it
could move, which way,
and how far.
3
The reasoning
Each mechanism behind
the view, kept or
dropped.
Real screens from the Oozh app, on a CNBC story from August 2026. Illustrative only, not investment advice.
Oozh
03 / 11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IT WORKS · FOR INSTITUTIONS
Pick an event. Build the web.
Steer it.
Oozh for teams · U.S. pressure on Iran · scope: Indian energy
CONCEPT
3
Selected · Iranian oil output and exports weaken · 64%
Go deeper
Branch
Add an effect
Change an assumption
Concept design on real engine output. The team-added effect is an example.
Oozh
04 / 11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MARKET
Two kinds of buyers,
one engine.
Investors
People who buy Indian stocks · B2C
₹299 A MONTH
TAM
13.5 crore
registered investors on NSE
NSE, Aug 2026 · 135 million
→
SAM
10 lakh+
already pay for market research
Moneycontrol Pro alone, FY25
→
SOM
10,000
subscribers, our 3-year goal
Tijori, a similar research product, has
15,000 paying
Institutions
Research, risk, strategy and policy teams ·
B2B &amp; B2G
₹4 LAKH A YEAR
TAM
1.08 lakh
organisations with 100+ staff, plus
research firms
CompanyData, RevenueBase, 2026
→
SAM
2,350
already pay for one Indian research
platform
Tracxn alone, June 2026
→
SOM
100
organisations, our 3-year goal
Prewave, which maps world events to
business impact, serves 200+ enterprises
Every figure is sourced in appendix A1, with the detail in A2 and A3.
Oozh
05 / 11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PROGRESS
MVP built in
3 months,
part-time.
BUILD
App and AI engine
Working end to end on real news.
VALIDATE
Brokerage feedback
Investors want near-term moves, not
long reports.
ITERATE
IMM, our way in
Immediate Market Movement, a short-
horizon read of market mood.
IN PROGRESS
SEBI-mandated Research Analyst certification and registration.
The brokerage feedback came from one informal conversation. It is not a partnership, an endorsement or a study.
Oozh
06 / 11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INSIGHT
Hidden impacts
for investors.
A
steerable web
for institutions.
FOR INVESTORS · B2C
Oozh builds a deep, multi-level web from each event and
finds its immediate and hidden impacts on Indian stocks, at
any level.
FOR INSTITUTIONS · B2B &amp; B2G
Teams build and steer their own cause-and-effect chain, as
deep as they need, and project it onto markets, supply
chains or regulation.
Immediate-impact analysis is still in development.
Oozh
07 / 11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BUSINESS MODEL
We sell
subscriptions.
INVESTORS · B2C
₹299
a month
Monthly or annual plan.
PROPOSED, TO TUNE AFTER LAUNCH
Tijori charges ₹330 to ₹500 a month.
INSTITUTIONS · B2B &amp; B2G
₹4 lakh
a year
Annual licence, starting with a pilot.
PROPOSED, TO VALIDATE IN PILOTS
Tracxn earns about ₹3.6 lakh a year per account.
₹3.6 crore
10,000 subscribers × ₹299 a month
+ ₹4 crore
100 organisations × ₹4 lakh a year
≈ ₹7.6 crore a year
Year-3 goal at full run rate
A target, not a forecast. Assumes every customer pays the stated price. Benchmarks in appendix A2 and A3.
Oozh
08 / 11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ROADMAP
Retail in December. First pilot in
February.
Nov 2026
Get ready
Research Analyst certification,
registration and incubation.
Dec 2026
Retail launch
The investor app goes live once
registration allows. IMM built
alongside.
Jan 2027
B2B discovery
Talk to research, risk and
strategy teams. Recruit pilot
partners.
Feb 2027
First B2B pilot
A real partner builds and steers
its own cause-and-effect web.
Apr 2027
B2B launch
Institutional subscriptions go on
sale.
IN PROGRESS
Accuracy validation. The AI models behind Oozh already know how past events played out, so back-tests would flatter us. We’re designing a forward
test with market experts and academics, and will publish the method and the scores, possibly after the retail launch.
Target dates. December depends on certification and registration. B2B discovery runs in parallel. Accuracy plan in appendix A6.
Oozh
09 / 11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TEAM
Khavin Shankar
SOLO TECHNICAL FOUNDER
5 years building software in regulated health-tech.
Built the Oozh MVP, app and AI engine, in 3 months.
Pursuing SEBI-mandated Research Analyst certification.
khavinshankar
kha.vin
“
We built Oozh because we wanted it as
investors ourselves, my father and I.
India is the market we know best, so we
validate here first.
Why Oozh, and why India first
Oozh
10 / 11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ASK
We’re seeking mentorship, AI credits, industry
connections, and early-stage support to
launch Oozh and secure our first B2B pilot.
EMAIL
admin@oozh.ai
WEB
oozh.ai
Sources and detail for every claim follow in the appendix.
Oozh
11 / 11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APPENDIX · A1
Where every number comes from
FIGURE
WHAT IT IS
SOURCE
AS OF
13.5 crore
Investors registered on NSE (unique PANs)
NSE Market Pulse, Sep 2026
Aug 2026
10 lakh+
Moneycontrol Pro paid subscribers
Network18 annual report
FY25
15,000 · ₹330 to ₹500
Tijori paid subscribers, quoted by its founder, and its monthly price by plan
Entrackr · Zerodha
2025
1.08 lakh
105,314 Indian companies with 100+ staff, plus 2,403 research and advisory firms
CompanyData · RevenueBase
Oct 2026
2,350 · ₹3.6 lakh
Tracxn paying accounts, up 16% in a year, and revenue per account a year (₹21.1 crore a quarter)
Tracxn Q1 FY27 investor deck, NSE
Jun 2026
200+
Prewave enterprise customers
prewave.ai
Oct 2026
6,500+ · ~$200M
AlphaSense customers and Dataminr’s annual recurring revenue, both cited in A3
AlphaSense · Dataminr
2025
42 · 82 · 27
Effects traced, companies within reach and stock calls in one real analysis
Oozh database, final backup
Aug 2026
Oozh
A1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APPENDIX · A2 · RETAIL MARKET
The numbers behind 10,000 subscribers
TAM
13.5 crore
Everyone registered to invest on NSE in August 2026. This
is the audience, not the number willing to pay. It grew by
61.6 lakh between April and August 2026 alone.
SAM
10 lakh+
Moneycontrol Pro crossed 1 million paid subscribers in
FY25, which shows Indian investors pay for market news
and research. It is a broader product than Oozh, so we do
not count its users as ours.
SOM
10,000
Our 3-year goal, 1% of that paying base. The closest
research product, Tijori, has 15,000 paid subscribers at
₹330 to ₹500 a month. Oozh is priced at ₹299.
Distribution matters.
Tijori’s founder expects its Zerodha partnership to grow its paid base. Industry connections
are in our ask for the same reason.
Other paid research products.
Tickertape, Screener, Trendlyne, Value Research and MarketsMojo all sell paid plans. We could
not verify their paid counts, so none are used here.
Oozh
A2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APPENDIX · A3 · INSTITUTIONAL MARKET
The numbers behind 100 organisations
TAM
1.08 lakh
105,314 Indian companies with 100 or more staff (53,222
with 100 to 199, 33,239 with 200 to 499, 18,853 with 500+),
plus 2,403 research and advisory firms with 1 to 50 staff.
Third-party databases; government bodies are not
counted.
SAM
2,350
Tracxn, a Bengaluru research platform, has 2,350 paying
accounts, up 16% in a year. Half are investment firms and
45% are corporates, including strategy teams and
consulting firms. India is its largest market by accounts.
SOM
100
Our 3-year goal, about 4% of Tracxn’s paying base. The
closest product idea, Prewave, maps world events to their
impact on a company’s suppliers and serves 200+
enterprises.
Intelligence software sells.
AlphaSense has 6,500+ customers and over $500M in annual recurring revenue. Dataminr is
approaching $200M, serving 100+ U.S. agencies and 20+ governments. Tracxn earns about
₹3.6 lakh a year per account.
How we will validate.
List 100 named Indian organisations in research, risk and strategy. Hold 20 to 30 discovery
conversations, test paid-pilot terms, and replace these estimates with real conversion.
Oozh
A3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APPENDIX · A4 · PROOF OF WORK
One real story, start to finish
“U.S. Iran pressure campaign raises energy-market risk” · CNBC · analysed 15 August 2026
42
effects, three levels
deep
→
5,147
listed Indian
companies checked
→
82
within reach of the
effects
→
27
with a call
One CNBC story about U.S. pressure on Iran set off 42 effects, three levels deep. Oozh checked which of 5,147 listed Indian
companies they could reach and found 82. It weighed 250 links between effects and companies, kept the 119 that held up, and
made calls on 27 stocks: 3 bullish, 7 bearish, 16 to watch and 1 neutral. Its closest historical parallel was the 1980s Tanker War, a
65% match.
Oil India
▲ Bullish
+2 to +6% · 5 to 45 days · conviction 55
It sells crude, so a higher price lifts what it earns per barrel.
Indian Oil
▼ Bearish
−9 to −4% · 1 to 60 days · conviction 65
It buys crude, so the same rise squeezes its refining margins.
Figures as recorded in the analysis run. Illustrative, not a forecast or a recommendation.
Oozh
A4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APPENDIX · A5 · METHODOLOGY
How Oozh reasons
1
Watch
Reads trending financial news every day, merges
duplicate coverage into one event, and scores each event
for market relevance. Low-value stories are dropped.
2
Understand
Builds context for each event that survives: a summary,
what, why, when, where and who, and its sources.
3
Trace
AI proposes effects level by level, each with a reason and
a confidence score. Every effect is challenged before it’s
kept.
4
Recall
Compares the event with past events to find historical
parallels, and says where each parallel stops holding.
5
Match
Maps the surviving effects onto 5,147 listed Indian
companies. Every company link is challenged, and weak
ones are dropped.
6
Call
For each company that remains: a stance, a conviction
score out of 100, a projected price band and a time
horizon.
7
Reality check
Each call will be compared with what actually happened. We’ll publish the hits, the misses and the shortcomings, and use them to keep improving.
AI does the reading. Analysts do the steering.
For investors, in-house SEBI-registered Research Analysts will navigate and steer Oozh’s analysis. Registration is in progress, and the retail launch waits for it.
Oozh
A5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APPENDIX · A6 · ACCURACY VALIDATION
Back-tests would flatter us. So we’re building a better test.
WHY NOT BACK-TESTS
It’s like grading a student on a test they’ve already seen.
Oozh runs on frontier models such as GPT and Claude, trained on recent data. They have already read how past events ended, so a back-test would score their memory, not their reasoning.
WHAT WE’RE WORKING ON
1
Designing a better method
Working out how calls get recorded and scored, and
against which simple baselines, with no hindsight.
2
Next, a second opinion
Market experts and academics will review and verify
the method before any test runs.
3
Then, test and publish
We’ll run the accuracy tests and publish the results,
hits and misses alike, verified through SEBI’s PaRRVA
framework.
Until then, we make no accuracy claims.
Oozh
A6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Slide-1-image-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Slide-2-image-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Slide-3-image-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Slide-4-image-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Slide-5-image-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Slide-6-image-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Slide-7-image-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Slide-8-image-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Slide-9-image-1.pn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2" Type="http://schemas.openxmlformats.org/officeDocument/2006/relationships/hyperlink" Target="https://www.linkedin.com/in/khavinshankar/" TargetMode="External"/><Relationship Id="rId3" Type="http://schemas.openxmlformats.org/officeDocument/2006/relationships/hyperlink" Target="https://kha.vin/" TargetMode="External"/><Relationship Id="rId1" Type="http://schemas.openxmlformats.org/officeDocument/2006/relationships/image" Target="../media/Slide-10-image-1.png"/><Relationship Id="rId4" Type="http://schemas.openxmlformats.org/officeDocument/2006/relationships/slideLayout" Target="../slideLayouts/slideLayout1.xml"/><Relationship Id="rId5"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2" Type="http://schemas.openxmlformats.org/officeDocument/2006/relationships/hyperlink" Target="mailto:admin@oozh.ai" TargetMode="External"/><Relationship Id="rId3" Type="http://schemas.openxmlformats.org/officeDocument/2006/relationships/hyperlink" Target="https://oozh.ai/" TargetMode="External"/><Relationship Id="rId1" Type="http://schemas.openxmlformats.org/officeDocument/2006/relationships/image" Target="../media/Slide-11-image-1.png"/><Relationship Id="rId4" Type="http://schemas.openxmlformats.org/officeDocument/2006/relationships/slideLayout" Target="../slideLayouts/slideLayout1.xml"/><Relationship Id="rId5"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2" Type="http://schemas.openxmlformats.org/officeDocument/2006/relationships/hyperlink" Target="https://nsearchives.nseindia.com//web/mediaattachment/2026-09/Market_Pulse_September_2026_Final.pdf" TargetMode="External"/><Relationship Id="rId3" Type="http://schemas.openxmlformats.org/officeDocument/2006/relationships/hyperlink" Target="https://www.nw18.com/reports/NW18_Annual_Report_2024-25.pdf" TargetMode="External"/><Relationship Id="rId4" Type="http://schemas.openxmlformats.org/officeDocument/2006/relationships/hyperlink" Target="https://entrackr.com/news/zerodha-invests-5-mn-in-tijori-10817854" TargetMode="External"/><Relationship Id="rId5" Type="http://schemas.openxmlformats.org/officeDocument/2006/relationships/hyperlink" Target="https://zerodha.com/z-connect/?p=423579" TargetMode="External"/><Relationship Id="rId6" Type="http://schemas.openxmlformats.org/officeDocument/2006/relationships/hyperlink" Target="https://companydata.com/india/" TargetMode="External"/><Relationship Id="rId7" Type="http://schemas.openxmlformats.org/officeDocument/2006/relationships/hyperlink" Target="https://revenuebase.ai/companies/research-and-advisory-firms/india" TargetMode="External"/><Relationship Id="rId8" Type="http://schemas.openxmlformats.org/officeDocument/2006/relationships/hyperlink" Target="https://nsearchives.nseindia.com/corporate/TRACXN_05082026160106_IntimationInvestorpresentation.pdf" TargetMode="External"/><Relationship Id="rId9" Type="http://schemas.openxmlformats.org/officeDocument/2006/relationships/hyperlink" Target="https://www.prewave.ai/" TargetMode="External"/><Relationship Id="rId10" Type="http://schemas.openxmlformats.org/officeDocument/2006/relationships/hyperlink" Target="https://www.alpha-sense.com/press/alphasense-surpasses-500m-in-arr/" TargetMode="External"/><Relationship Id="rId11" Type="http://schemas.openxmlformats.org/officeDocument/2006/relationships/hyperlink" Target="https://www.dataminr.com/press/announcement/dataminr-announces-100m-investment-from-fortress/" TargetMode="External"/><Relationship Id="rId1" Type="http://schemas.openxmlformats.org/officeDocument/2006/relationships/image" Target="../media/Slide-12-image-1.png"/><Relationship Id="rId12" Type="http://schemas.openxmlformats.org/officeDocument/2006/relationships/slideLayout" Target="../slideLayouts/slideLayout1.xml"/><Relationship Id="rId1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Slide-13-image-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Slide-14-image-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Slide-15-image-1.pn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Slide-16-image-1.pn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Slide-17-image-1.pn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231255" y="1463427"/>
            <a:ext cx="890885" cy="409575"/>
          </a:xfrm>
          <a:prstGeom prst="rect">
            <a:avLst/>
          </a:prstGeom>
          <a:noFill/>
          <a:ln/>
        </p:spPr>
        <p:txBody>
          <a:bodyPr wrap="none" lIns="0" tIns="0" rIns="0" bIns="0" rtlCol="0" anchor="ctr"/>
          <a:lstStyle/>
          <a:p>
            <a:pPr algn="l" indent="0" marL="0">
              <a:buNone/>
            </a:pPr>
            <a:r>
              <a:rPr lang="en-US" sz="2880" b="1" spc="-101" kern="0" dirty="0">
                <a:solidFill>
                  <a:srgbClr val="0C0B0A"/>
                </a:solidFill>
                <a:latin typeface="Anek Latin" pitchFamily="34" charset="0"/>
                <a:ea typeface="Anek Latin" pitchFamily="34" charset="-122"/>
                <a:cs typeface="Anek Latin" pitchFamily="34" charset="-120"/>
              </a:rPr>
              <a:t>Oozh.</a:t>
            </a:r>
            <a:endParaRPr lang="en-US" sz="2880" dirty="0"/>
          </a:p>
        </p:txBody>
      </p:sp>
      <p:sp>
        <p:nvSpPr>
          <p:cNvPr id="3" name="Text 1"/>
          <p:cNvSpPr/>
          <p:nvPr/>
        </p:nvSpPr>
        <p:spPr>
          <a:xfrm>
            <a:off x="2254597" y="1616571"/>
            <a:ext cx="168622" cy="114300"/>
          </a:xfrm>
          <a:prstGeom prst="rect">
            <a:avLst/>
          </a:prstGeom>
          <a:noFill/>
          <a:ln/>
        </p:spPr>
        <p:txBody>
          <a:bodyPr wrap="none" lIns="0" tIns="0" rIns="0" bIns="0" rtlCol="0" anchor="ctr"/>
          <a:lstStyle/>
          <a:p>
            <a:pPr algn="l" indent="0" marL="0">
              <a:buNone/>
            </a:pPr>
            <a:r>
              <a:rPr lang="en-US" sz="845" b="1" spc="135" kern="0" dirty="0">
                <a:solidFill>
                  <a:srgbClr val="FFFFFF"/>
                </a:solidFill>
                <a:latin typeface="Anek Latin" pitchFamily="34" charset="0"/>
                <a:ea typeface="Anek Latin" pitchFamily="34" charset="-122"/>
                <a:cs typeface="Anek Latin" pitchFamily="34" charset="-120"/>
              </a:rPr>
              <a:t>AI</a:t>
            </a:r>
            <a:endParaRPr lang="en-US" sz="845" dirty="0"/>
          </a:p>
        </p:txBody>
      </p:sp>
      <p:sp>
        <p:nvSpPr>
          <p:cNvPr id="4" name="Text 2"/>
          <p:cNvSpPr/>
          <p:nvPr/>
        </p:nvSpPr>
        <p:spPr>
          <a:xfrm>
            <a:off x="609600" y="2349550"/>
            <a:ext cx="2255341" cy="790575"/>
          </a:xfrm>
          <a:prstGeom prst="rect">
            <a:avLst/>
          </a:prstGeom>
          <a:noFill/>
          <a:ln/>
        </p:spPr>
        <p:txBody>
          <a:bodyPr wrap="none" lIns="0" tIns="0" rIns="0" bIns="0" rtlCol="0" anchor="ctr"/>
          <a:lstStyle/>
          <a:p>
            <a:pPr algn="l" indent="0" marL="0">
              <a:buNone/>
            </a:pPr>
            <a:r>
              <a:rPr lang="en-US" sz="5664" b="1" spc="-198" kern="0" dirty="0">
                <a:solidFill>
                  <a:srgbClr val="0C0B0A"/>
                </a:solidFill>
                <a:latin typeface="Anek Latin" pitchFamily="34" charset="0"/>
                <a:ea typeface="Anek Latin" pitchFamily="34" charset="-122"/>
                <a:cs typeface="Anek Latin" pitchFamily="34" charset="-120"/>
              </a:rPr>
              <a:t>Cause.</a:t>
            </a:r>
            <a:endParaRPr lang="en-US" sz="5664" dirty="0"/>
          </a:p>
        </p:txBody>
      </p:sp>
      <p:sp>
        <p:nvSpPr>
          <p:cNvPr id="5" name="Text 3"/>
          <p:cNvSpPr/>
          <p:nvPr/>
        </p:nvSpPr>
        <p:spPr>
          <a:xfrm>
            <a:off x="609600" y="3068836"/>
            <a:ext cx="2266504" cy="790575"/>
          </a:xfrm>
          <a:prstGeom prst="rect">
            <a:avLst/>
          </a:prstGeom>
          <a:noFill/>
          <a:ln/>
        </p:spPr>
        <p:txBody>
          <a:bodyPr wrap="none" lIns="0" tIns="0" rIns="0" bIns="0" rtlCol="0" anchor="ctr"/>
          <a:lstStyle/>
          <a:p>
            <a:pPr algn="l" indent="0" marL="0">
              <a:buNone/>
            </a:pPr>
            <a:r>
              <a:rPr lang="en-US" sz="5664" b="1" spc="-198" kern="0" dirty="0">
                <a:solidFill>
                  <a:srgbClr val="0C0B0A"/>
                </a:solidFill>
                <a:latin typeface="Anek Latin" pitchFamily="34" charset="0"/>
                <a:ea typeface="Anek Latin" pitchFamily="34" charset="-122"/>
                <a:cs typeface="Anek Latin" pitchFamily="34" charset="-120"/>
              </a:rPr>
              <a:t>Effect.</a:t>
            </a:r>
            <a:endParaRPr lang="en-US" sz="5664" dirty="0"/>
          </a:p>
        </p:txBody>
      </p:sp>
      <p:sp>
        <p:nvSpPr>
          <p:cNvPr id="6" name="Text 4"/>
          <p:cNvSpPr/>
          <p:nvPr/>
        </p:nvSpPr>
        <p:spPr>
          <a:xfrm rot="21390000">
            <a:off x="780184" y="3903076"/>
            <a:ext cx="4091732" cy="790575"/>
          </a:xfrm>
          <a:prstGeom prst="rect">
            <a:avLst/>
          </a:prstGeom>
          <a:noFill/>
          <a:ln/>
        </p:spPr>
        <p:txBody>
          <a:bodyPr wrap="none" lIns="0" tIns="0" rIns="0" bIns="0" rtlCol="0" anchor="ctr"/>
          <a:lstStyle/>
          <a:p>
            <a:pPr algn="ctr" indent="0" marL="0">
              <a:buNone/>
            </a:pPr>
            <a:r>
              <a:rPr lang="en-US" sz="5664" b="1" spc="-198" kern="0" dirty="0">
                <a:solidFill>
                  <a:srgbClr val="FFFFFF"/>
                </a:solidFill>
                <a:latin typeface="Anek Latin" pitchFamily="34" charset="0"/>
                <a:ea typeface="Anek Latin" pitchFamily="34" charset="-122"/>
                <a:cs typeface="Anek Latin" pitchFamily="34" charset="-120"/>
              </a:rPr>
              <a:t>Intelligence.</a:t>
            </a:r>
            <a:endParaRPr lang="en-US" sz="5664" dirty="0"/>
          </a:p>
        </p:txBody>
      </p:sp>
      <p:sp>
        <p:nvSpPr>
          <p:cNvPr id="7" name="Text 5"/>
          <p:cNvSpPr/>
          <p:nvPr/>
        </p:nvSpPr>
        <p:spPr>
          <a:xfrm>
            <a:off x="609600" y="5058668"/>
            <a:ext cx="1866900" cy="161925"/>
          </a:xfrm>
          <a:prstGeom prst="rect">
            <a:avLst/>
          </a:prstGeom>
          <a:noFill/>
          <a:ln/>
        </p:spPr>
        <p:txBody>
          <a:bodyPr wrap="none" lIns="0" tIns="0" rIns="0" bIns="0" rtlCol="0" anchor="ctr"/>
          <a:lstStyle/>
          <a:p>
            <a:pPr algn="l" indent="0" marL="0">
              <a:buNone/>
            </a:pPr>
            <a:r>
              <a:rPr lang="en-US" sz="960" dirty="0">
                <a:solidFill>
                  <a:srgbClr val="7B756C"/>
                </a:solidFill>
                <a:latin typeface="IBM Plex Mono" pitchFamily="34" charset="0"/>
                <a:ea typeface="IBM Plex Mono" pitchFamily="34" charset="-122"/>
                <a:cs typeface="IBM Plex Mono" pitchFamily="34" charset="-120"/>
              </a:rPr>
              <a:t>Pitch deck · October 2026</a:t>
            </a:r>
            <a:endParaRPr lang="en-US" sz="960" dirty="0"/>
          </a:p>
        </p:txBody>
      </p:sp>
      <p:sp>
        <p:nvSpPr>
          <p:cNvPr id="8" name="Text 6"/>
          <p:cNvSpPr/>
          <p:nvPr/>
        </p:nvSpPr>
        <p:spPr>
          <a:xfrm>
            <a:off x="609600" y="5253633"/>
            <a:ext cx="989112" cy="161925"/>
          </a:xfrm>
          <a:prstGeom prst="rect">
            <a:avLst/>
          </a:prstGeom>
          <a:noFill/>
          <a:ln/>
        </p:spPr>
        <p:txBody>
          <a:bodyPr wrap="none" lIns="0" tIns="0" rIns="0" bIns="0" rtlCol="0" anchor="ctr"/>
          <a:lstStyle/>
          <a:p>
            <a:pPr algn="l" indent="0" marL="0">
              <a:buNone/>
            </a:pPr>
            <a:r>
              <a:rPr lang="en-US" sz="960" dirty="0">
                <a:solidFill>
                  <a:srgbClr val="7B756C"/>
                </a:solidFill>
                <a:latin typeface="IBM Plex Mono" pitchFamily="34" charset="0"/>
                <a:ea typeface="IBM Plex Mono" pitchFamily="34" charset="-122"/>
                <a:cs typeface="IBM Plex Mono" pitchFamily="34" charset="-120"/>
              </a:rPr>
              <a:t>pitch.oozh.ai</a:t>
            </a:r>
            <a:endParaRPr lang="en-US" sz="96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585192" y="465832"/>
            <a:ext cx="1035248" cy="123825"/>
          </a:xfrm>
          <a:prstGeom prst="rect">
            <a:avLst/>
          </a:prstGeom>
          <a:noFill/>
          <a:ln/>
        </p:spPr>
        <p:txBody>
          <a:bodyPr wrap="none" lIns="0" tIns="0" rIns="0" bIns="0" rtlCol="0" anchor="ctr"/>
          <a:lstStyle/>
          <a:p>
            <a:pPr algn="l" indent="0" marL="0">
              <a:buNone/>
            </a:pPr>
            <a:r>
              <a:rPr lang="en-US" sz="883" b="1" spc="283" kern="0" dirty="0">
                <a:solidFill>
                  <a:srgbClr val="7B756C"/>
                </a:solidFill>
                <a:latin typeface="Anek Latin" pitchFamily="34" charset="0"/>
                <a:ea typeface="Anek Latin" pitchFamily="34" charset="-122"/>
                <a:cs typeface="Anek Latin" pitchFamily="34" charset="-120"/>
              </a:rPr>
              <a:t>WHAT WE DO</a:t>
            </a:r>
            <a:endParaRPr lang="en-US" sz="883" dirty="0"/>
          </a:p>
        </p:txBody>
      </p:sp>
      <p:sp>
        <p:nvSpPr>
          <p:cNvPr id="3" name="Text 1"/>
          <p:cNvSpPr/>
          <p:nvPr/>
        </p:nvSpPr>
        <p:spPr>
          <a:xfrm>
            <a:off x="585192" y="2011412"/>
            <a:ext cx="6727329" cy="457200"/>
          </a:xfrm>
          <a:prstGeom prst="rect">
            <a:avLst/>
          </a:prstGeom>
          <a:noFill/>
          <a:ln/>
        </p:spPr>
        <p:txBody>
          <a:bodyPr wrap="none" lIns="0" tIns="0" rIns="0" bIns="0" rtlCol="0" anchor="ctr"/>
          <a:lstStyle/>
          <a:p>
            <a:pPr algn="l" indent="0" marL="0">
              <a:buNone/>
            </a:pPr>
            <a:r>
              <a:rPr lang="en-US" sz="3264" b="1" spc="-59" kern="0" dirty="0">
                <a:solidFill>
                  <a:srgbClr val="0C0B0A"/>
                </a:solidFill>
                <a:latin typeface="Anek Latin" pitchFamily="34" charset="0"/>
                <a:ea typeface="Anek Latin" pitchFamily="34" charset="-122"/>
                <a:cs typeface="Anek Latin" pitchFamily="34" charset="-120"/>
              </a:rPr>
              <a:t>Oozh uses AI to explore the web of</a:t>
            </a:r>
            <a:endParaRPr lang="en-US" sz="3264" dirty="0"/>
          </a:p>
        </p:txBody>
      </p:sp>
      <p:sp>
        <p:nvSpPr>
          <p:cNvPr id="4" name="Text 2"/>
          <p:cNvSpPr/>
          <p:nvPr/>
        </p:nvSpPr>
        <p:spPr>
          <a:xfrm rot="21480000">
            <a:off x="683851" y="2525180"/>
            <a:ext cx="3188643" cy="457200"/>
          </a:xfrm>
          <a:prstGeom prst="rect">
            <a:avLst/>
          </a:prstGeom>
          <a:noFill/>
          <a:ln/>
        </p:spPr>
        <p:txBody>
          <a:bodyPr wrap="none" lIns="0" tIns="0" rIns="0" bIns="0" rtlCol="0" anchor="ctr"/>
          <a:lstStyle/>
          <a:p>
            <a:pPr algn="ctr" indent="0" marL="0">
              <a:buNone/>
            </a:pPr>
            <a:r>
              <a:rPr lang="en-US" sz="3264" b="1" spc="-59" kern="0" dirty="0">
                <a:solidFill>
                  <a:srgbClr val="FFFFFF"/>
                </a:solidFill>
                <a:latin typeface="Anek Latin" pitchFamily="34" charset="0"/>
                <a:ea typeface="Anek Latin" pitchFamily="34" charset="-122"/>
                <a:cs typeface="Anek Latin" pitchFamily="34" charset="-120"/>
              </a:rPr>
              <a:t>cause and effect</a:t>
            </a:r>
            <a:endParaRPr lang="en-US" sz="3264" dirty="0"/>
          </a:p>
        </p:txBody>
      </p:sp>
      <p:sp>
        <p:nvSpPr>
          <p:cNvPr id="5" name="Text 3"/>
          <p:cNvSpPr/>
          <p:nvPr/>
        </p:nvSpPr>
        <p:spPr>
          <a:xfrm>
            <a:off x="4056906" y="2525167"/>
            <a:ext cx="5347841" cy="457200"/>
          </a:xfrm>
          <a:prstGeom prst="rect">
            <a:avLst/>
          </a:prstGeom>
          <a:noFill/>
          <a:ln/>
        </p:spPr>
        <p:txBody>
          <a:bodyPr wrap="none" lIns="0" tIns="0" rIns="0" bIns="0" rtlCol="0" anchor="ctr"/>
          <a:lstStyle/>
          <a:p>
            <a:pPr algn="l" indent="0" marL="0">
              <a:buNone/>
            </a:pPr>
            <a:r>
              <a:rPr lang="en-US" sz="3264" b="1" spc="-59" kern="0" dirty="0">
                <a:solidFill>
                  <a:srgbClr val="0C0B0A"/>
                </a:solidFill>
                <a:latin typeface="Anek Latin" pitchFamily="34" charset="0"/>
                <a:ea typeface="Anek Latin" pitchFamily="34" charset="-122"/>
                <a:cs typeface="Anek Latin" pitchFamily="34" charset="-120"/>
              </a:rPr>
              <a:t>from real-world events and</a:t>
            </a:r>
            <a:endParaRPr lang="en-US" sz="3264" dirty="0"/>
          </a:p>
        </p:txBody>
      </p:sp>
      <p:sp>
        <p:nvSpPr>
          <p:cNvPr id="6" name="Text 4"/>
          <p:cNvSpPr/>
          <p:nvPr/>
        </p:nvSpPr>
        <p:spPr>
          <a:xfrm>
            <a:off x="585192" y="3072110"/>
            <a:ext cx="9205764" cy="457200"/>
          </a:xfrm>
          <a:prstGeom prst="rect">
            <a:avLst/>
          </a:prstGeom>
          <a:noFill/>
          <a:ln/>
        </p:spPr>
        <p:txBody>
          <a:bodyPr wrap="none" lIns="0" tIns="0" rIns="0" bIns="0" rtlCol="0" anchor="ctr"/>
          <a:lstStyle/>
          <a:p>
            <a:pPr algn="l" indent="0" marL="0">
              <a:buNone/>
            </a:pPr>
            <a:r>
              <a:rPr lang="en-US" sz="3264" b="1" spc="-59" kern="0" dirty="0">
                <a:solidFill>
                  <a:srgbClr val="0C0B0A"/>
                </a:solidFill>
                <a:latin typeface="Anek Latin" pitchFamily="34" charset="0"/>
                <a:ea typeface="Anek Latin" pitchFamily="34" charset="-122"/>
                <a:cs typeface="Anek Latin" pitchFamily="34" charset="-120"/>
              </a:rPr>
              <a:t>map their impact onto the Indian stock market.</a:t>
            </a:r>
            <a:endParaRPr lang="en-US" sz="3264" dirty="0"/>
          </a:p>
        </p:txBody>
      </p:sp>
      <p:sp>
        <p:nvSpPr>
          <p:cNvPr id="7" name="Text 5"/>
          <p:cNvSpPr/>
          <p:nvPr/>
        </p:nvSpPr>
        <p:spPr>
          <a:xfrm>
            <a:off x="661690" y="4156323"/>
            <a:ext cx="1284536" cy="123825"/>
          </a:xfrm>
          <a:prstGeom prst="rect">
            <a:avLst/>
          </a:prstGeom>
          <a:noFill/>
          <a:ln/>
        </p:spPr>
        <p:txBody>
          <a:bodyPr wrap="none" lIns="0" tIns="0" rIns="0" bIns="0" rtlCol="0" anchor="ctr"/>
          <a:lstStyle/>
          <a:p>
            <a:pPr algn="l" indent="0" marL="0">
              <a:buNone/>
            </a:pPr>
            <a:r>
              <a:rPr lang="en-US" sz="749" b="1" spc="67" kern="0" dirty="0">
                <a:solidFill>
                  <a:srgbClr val="48443E"/>
                </a:solidFill>
                <a:latin typeface="IBM Plex Mono" pitchFamily="34" charset="0"/>
                <a:ea typeface="IBM Plex Mono" pitchFamily="34" charset="-122"/>
                <a:cs typeface="IBM Plex Mono" pitchFamily="34" charset="-120"/>
              </a:rPr>
              <a:t>FOR INVESTORS · B2C</a:t>
            </a:r>
            <a:endParaRPr lang="en-US" sz="749" dirty="0"/>
          </a:p>
        </p:txBody>
      </p:sp>
      <p:sp>
        <p:nvSpPr>
          <p:cNvPr id="8" name="Text 6"/>
          <p:cNvSpPr/>
          <p:nvPr/>
        </p:nvSpPr>
        <p:spPr>
          <a:xfrm>
            <a:off x="585192" y="4462016"/>
            <a:ext cx="5354389" cy="209550"/>
          </a:xfrm>
          <a:prstGeom prst="rect">
            <a:avLst/>
          </a:prstGeom>
          <a:noFill/>
          <a:ln/>
        </p:spPr>
        <p:txBody>
          <a:bodyPr wrap="none" lIns="0" tIns="0" rIns="0" bIns="0" rtlCol="0" anchor="ctr"/>
          <a:lstStyle/>
          <a:p>
            <a:pPr algn="l" indent="0" marL="0">
              <a:buNone/>
            </a:pPr>
            <a:r>
              <a:rPr lang="en-US" sz="1536" dirty="0">
                <a:solidFill>
                  <a:srgbClr val="48443E"/>
                </a:solidFill>
                <a:latin typeface="Anek Latin" pitchFamily="34" charset="0"/>
                <a:ea typeface="Anek Latin" pitchFamily="34" charset="-122"/>
                <a:cs typeface="Anek Latin" pitchFamily="34" charset="-120"/>
              </a:rPr>
              <a:t>See which Indian stocks a news event could move, which way, and</a:t>
            </a:r>
            <a:endParaRPr lang="en-US" sz="1536" dirty="0"/>
          </a:p>
        </p:txBody>
      </p:sp>
      <p:sp>
        <p:nvSpPr>
          <p:cNvPr id="9" name="Text 7"/>
          <p:cNvSpPr/>
          <p:nvPr/>
        </p:nvSpPr>
        <p:spPr>
          <a:xfrm>
            <a:off x="585192" y="4731246"/>
            <a:ext cx="409426" cy="209550"/>
          </a:xfrm>
          <a:prstGeom prst="rect">
            <a:avLst/>
          </a:prstGeom>
          <a:noFill/>
          <a:ln/>
        </p:spPr>
        <p:txBody>
          <a:bodyPr wrap="none" lIns="0" tIns="0" rIns="0" bIns="0" rtlCol="0" anchor="ctr"/>
          <a:lstStyle/>
          <a:p>
            <a:pPr algn="l" indent="0" marL="0">
              <a:buNone/>
            </a:pPr>
            <a:r>
              <a:rPr lang="en-US" sz="1536" dirty="0">
                <a:solidFill>
                  <a:srgbClr val="48443E"/>
                </a:solidFill>
                <a:latin typeface="Anek Latin" pitchFamily="34" charset="0"/>
                <a:ea typeface="Anek Latin" pitchFamily="34" charset="-122"/>
                <a:cs typeface="Anek Latin" pitchFamily="34" charset="-120"/>
              </a:rPr>
              <a:t>why.</a:t>
            </a:r>
            <a:endParaRPr lang="en-US" sz="1536" dirty="0"/>
          </a:p>
        </p:txBody>
      </p:sp>
      <p:sp>
        <p:nvSpPr>
          <p:cNvPr id="10" name="Text 8"/>
          <p:cNvSpPr/>
          <p:nvPr/>
        </p:nvSpPr>
        <p:spPr>
          <a:xfrm>
            <a:off x="6330851" y="4156323"/>
            <a:ext cx="1874788" cy="123825"/>
          </a:xfrm>
          <a:prstGeom prst="rect">
            <a:avLst/>
          </a:prstGeom>
          <a:noFill/>
          <a:ln/>
        </p:spPr>
        <p:txBody>
          <a:bodyPr wrap="none" lIns="0" tIns="0" rIns="0" bIns="0" rtlCol="0" anchor="ctr"/>
          <a:lstStyle/>
          <a:p>
            <a:pPr algn="l" indent="0" marL="0">
              <a:buNone/>
            </a:pPr>
            <a:r>
              <a:rPr lang="en-US" sz="749" b="1" spc="67" kern="0" dirty="0">
                <a:solidFill>
                  <a:srgbClr val="48443E"/>
                </a:solidFill>
                <a:latin typeface="IBM Plex Mono" pitchFamily="34" charset="0"/>
                <a:ea typeface="IBM Plex Mono" pitchFamily="34" charset="-122"/>
                <a:cs typeface="IBM Plex Mono" pitchFamily="34" charset="-120"/>
              </a:rPr>
              <a:t>FOR INSTITUTIONS · B2B &amp; B2G</a:t>
            </a:r>
            <a:endParaRPr lang="en-US" sz="749" dirty="0"/>
          </a:p>
        </p:txBody>
      </p:sp>
      <p:sp>
        <p:nvSpPr>
          <p:cNvPr id="11" name="Text 9"/>
          <p:cNvSpPr/>
          <p:nvPr/>
        </p:nvSpPr>
        <p:spPr>
          <a:xfrm>
            <a:off x="6254353" y="4462016"/>
            <a:ext cx="5352901" cy="209550"/>
          </a:xfrm>
          <a:prstGeom prst="rect">
            <a:avLst/>
          </a:prstGeom>
          <a:noFill/>
          <a:ln/>
        </p:spPr>
        <p:txBody>
          <a:bodyPr wrap="none" lIns="0" tIns="0" rIns="0" bIns="0" rtlCol="0" anchor="ctr"/>
          <a:lstStyle/>
          <a:p>
            <a:pPr algn="l" indent="0" marL="0">
              <a:buNone/>
            </a:pPr>
            <a:r>
              <a:rPr lang="en-US" sz="1536" dirty="0">
                <a:solidFill>
                  <a:srgbClr val="48443E"/>
                </a:solidFill>
                <a:latin typeface="Anek Latin" pitchFamily="34" charset="0"/>
                <a:ea typeface="Anek Latin" pitchFamily="34" charset="-122"/>
                <a:cs typeface="Anek Latin" pitchFamily="34" charset="-120"/>
              </a:rPr>
              <a:t>Build and explore the cause-and-effect web, then steer it on your</a:t>
            </a:r>
            <a:endParaRPr lang="en-US" sz="1536" dirty="0"/>
          </a:p>
        </p:txBody>
      </p:sp>
      <p:sp>
        <p:nvSpPr>
          <p:cNvPr id="12" name="Text 10"/>
          <p:cNvSpPr/>
          <p:nvPr/>
        </p:nvSpPr>
        <p:spPr>
          <a:xfrm>
            <a:off x="6254353" y="4731246"/>
            <a:ext cx="956518" cy="209550"/>
          </a:xfrm>
          <a:prstGeom prst="rect">
            <a:avLst/>
          </a:prstGeom>
          <a:noFill/>
          <a:ln/>
        </p:spPr>
        <p:txBody>
          <a:bodyPr wrap="none" lIns="0" tIns="0" rIns="0" bIns="0" rtlCol="0" anchor="ctr"/>
          <a:lstStyle/>
          <a:p>
            <a:pPr algn="l" indent="0" marL="0">
              <a:buNone/>
            </a:pPr>
            <a:r>
              <a:rPr lang="en-US" sz="1536" dirty="0">
                <a:solidFill>
                  <a:srgbClr val="48443E"/>
                </a:solidFill>
                <a:latin typeface="Anek Latin" pitchFamily="34" charset="0"/>
                <a:ea typeface="Anek Latin" pitchFamily="34" charset="-122"/>
                <a:cs typeface="Anek Latin" pitchFamily="34" charset="-120"/>
              </a:rPr>
              <a:t>own terms.</a:t>
            </a:r>
            <a:endParaRPr lang="en-US" sz="1536" dirty="0"/>
          </a:p>
        </p:txBody>
      </p:sp>
      <p:sp>
        <p:nvSpPr>
          <p:cNvPr id="13" name="Text 11"/>
          <p:cNvSpPr/>
          <p:nvPr/>
        </p:nvSpPr>
        <p:spPr>
          <a:xfrm>
            <a:off x="816620" y="6389638"/>
            <a:ext cx="302568" cy="133350"/>
          </a:xfrm>
          <a:prstGeom prst="rect">
            <a:avLst/>
          </a:prstGeom>
          <a:noFill/>
          <a:ln/>
        </p:spPr>
        <p:txBody>
          <a:bodyPr wrap="none" lIns="0" tIns="0" rIns="0" bIns="0" rtlCol="0" anchor="ctr"/>
          <a:lstStyle/>
          <a:p>
            <a:pPr algn="l" indent="0" marL="0">
              <a:buNone/>
            </a:pPr>
            <a:r>
              <a:rPr lang="en-US" sz="941" b="1" spc="-9" kern="0" dirty="0">
                <a:solidFill>
                  <a:srgbClr val="0C0B0A"/>
                </a:solidFill>
                <a:latin typeface="Anek Latin" pitchFamily="34" charset="0"/>
                <a:ea typeface="Anek Latin" pitchFamily="34" charset="-122"/>
                <a:cs typeface="Anek Latin" pitchFamily="34" charset="-120"/>
              </a:rPr>
              <a:t>Oozh</a:t>
            </a:r>
            <a:endParaRPr lang="en-US" sz="941" dirty="0"/>
          </a:p>
        </p:txBody>
      </p:sp>
      <p:sp>
        <p:nvSpPr>
          <p:cNvPr id="14" name="Text 12"/>
          <p:cNvSpPr/>
          <p:nvPr/>
        </p:nvSpPr>
        <p:spPr>
          <a:xfrm>
            <a:off x="11187113" y="6389787"/>
            <a:ext cx="457795" cy="133350"/>
          </a:xfrm>
          <a:prstGeom prst="rect">
            <a:avLst/>
          </a:prstGeom>
          <a:noFill/>
          <a:ln/>
        </p:spPr>
        <p:txBody>
          <a:bodyPr wrap="none" lIns="0" tIns="0" rIns="0" bIns="0" rtlCol="0" anchor="ctr"/>
          <a:lstStyle/>
          <a:p>
            <a:pPr algn="l" indent="0" marL="0">
              <a:buNone/>
            </a:pPr>
            <a:r>
              <a:rPr lang="en-US" sz="787" dirty="0">
                <a:solidFill>
                  <a:srgbClr val="7B756C"/>
                </a:solidFill>
                <a:latin typeface="IBM Plex Mono" pitchFamily="34" charset="0"/>
                <a:ea typeface="IBM Plex Mono" pitchFamily="34" charset="-122"/>
                <a:cs typeface="IBM Plex Mono" pitchFamily="34" charset="-120"/>
              </a:rPr>
              <a:t>02 / 11</a:t>
            </a:r>
            <a:endParaRPr lang="en-US" sz="787"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585192" y="465832"/>
            <a:ext cx="2625923" cy="123825"/>
          </a:xfrm>
          <a:prstGeom prst="rect">
            <a:avLst/>
          </a:prstGeom>
          <a:noFill/>
          <a:ln/>
        </p:spPr>
        <p:txBody>
          <a:bodyPr wrap="none" lIns="0" tIns="0" rIns="0" bIns="0" rtlCol="0" anchor="ctr"/>
          <a:lstStyle/>
          <a:p>
            <a:pPr algn="l" indent="0" marL="0">
              <a:buNone/>
            </a:pPr>
            <a:r>
              <a:rPr lang="en-US" sz="883" b="1" spc="283" kern="0" dirty="0">
                <a:solidFill>
                  <a:srgbClr val="7B756C"/>
                </a:solidFill>
                <a:latin typeface="Anek Latin" pitchFamily="34" charset="0"/>
                <a:ea typeface="Anek Latin" pitchFamily="34" charset="-122"/>
                <a:cs typeface="Anek Latin" pitchFamily="34" charset="-120"/>
              </a:rPr>
              <a:t>HOW IT WORKS · FOR INVESTORS</a:t>
            </a:r>
            <a:endParaRPr lang="en-US" sz="883" dirty="0"/>
          </a:p>
        </p:txBody>
      </p:sp>
      <p:sp>
        <p:nvSpPr>
          <p:cNvPr id="3" name="Text 1"/>
          <p:cNvSpPr/>
          <p:nvPr/>
        </p:nvSpPr>
        <p:spPr>
          <a:xfrm>
            <a:off x="585192" y="1112341"/>
            <a:ext cx="5970389" cy="542925"/>
          </a:xfrm>
          <a:prstGeom prst="rect">
            <a:avLst/>
          </a:prstGeom>
          <a:noFill/>
          <a:ln/>
        </p:spPr>
        <p:txBody>
          <a:bodyPr wrap="none" lIns="0" tIns="0" rIns="0" bIns="0" rtlCol="0" anchor="ctr"/>
          <a:lstStyle/>
          <a:p>
            <a:pPr algn="l" indent="0" marL="0">
              <a:buNone/>
            </a:pPr>
            <a:r>
              <a:rPr lang="en-US" sz="3936" b="1" spc="-94" kern="0" dirty="0">
                <a:solidFill>
                  <a:srgbClr val="0C0B0A"/>
                </a:solidFill>
                <a:latin typeface="Anek Latin" pitchFamily="34" charset="0"/>
                <a:ea typeface="Anek Latin" pitchFamily="34" charset="-122"/>
                <a:cs typeface="Anek Latin" pitchFamily="34" charset="-120"/>
              </a:rPr>
              <a:t>Read the story. Swipe left</a:t>
            </a:r>
            <a:endParaRPr lang="en-US" sz="3936" dirty="0"/>
          </a:p>
        </p:txBody>
      </p:sp>
      <p:sp>
        <p:nvSpPr>
          <p:cNvPr id="4" name="Text 2"/>
          <p:cNvSpPr/>
          <p:nvPr/>
        </p:nvSpPr>
        <p:spPr>
          <a:xfrm rot="21390000">
            <a:off x="6734433" y="1112393"/>
            <a:ext cx="1392138" cy="542925"/>
          </a:xfrm>
          <a:prstGeom prst="rect">
            <a:avLst/>
          </a:prstGeom>
          <a:noFill/>
          <a:ln/>
        </p:spPr>
        <p:txBody>
          <a:bodyPr wrap="none" lIns="0" tIns="0" rIns="0" bIns="0" rtlCol="0" anchor="ctr"/>
          <a:lstStyle/>
          <a:p>
            <a:pPr algn="ctr" indent="0" marL="0">
              <a:buNone/>
            </a:pPr>
            <a:r>
              <a:rPr lang="en-US" sz="3936" b="1" spc="-94" kern="0" dirty="0">
                <a:solidFill>
                  <a:srgbClr val="FFFFFF"/>
                </a:solidFill>
                <a:latin typeface="Anek Latin" pitchFamily="34" charset="0"/>
                <a:ea typeface="Anek Latin" pitchFamily="34" charset="-122"/>
                <a:cs typeface="Anek Latin" pitchFamily="34" charset="-120"/>
              </a:rPr>
              <a:t>twice.</a:t>
            </a:r>
            <a:endParaRPr lang="en-US" sz="3936" dirty="0"/>
          </a:p>
        </p:txBody>
      </p:sp>
      <p:sp>
        <p:nvSpPr>
          <p:cNvPr id="5" name="Text 3"/>
          <p:cNvSpPr/>
          <p:nvPr/>
        </p:nvSpPr>
        <p:spPr>
          <a:xfrm>
            <a:off x="2596604" y="4258270"/>
            <a:ext cx="86618" cy="142875"/>
          </a:xfrm>
          <a:prstGeom prst="rect">
            <a:avLst/>
          </a:prstGeom>
          <a:noFill/>
          <a:ln/>
        </p:spPr>
        <p:txBody>
          <a:bodyPr wrap="none" lIns="0" tIns="0" rIns="0" bIns="0" rtlCol="0" anchor="ctr"/>
          <a:lstStyle/>
          <a:p>
            <a:pPr algn="l" indent="0" marL="0">
              <a:buNone/>
            </a:pPr>
            <a:r>
              <a:rPr lang="en-US" sz="1008" b="1" dirty="0">
                <a:solidFill>
                  <a:srgbClr val="FFFFFF"/>
                </a:solidFill>
                <a:latin typeface="Anek Latin" pitchFamily="34" charset="0"/>
                <a:ea typeface="Anek Latin" pitchFamily="34" charset="-122"/>
                <a:cs typeface="Anek Latin" pitchFamily="34" charset="-120"/>
              </a:rPr>
              <a:t>1</a:t>
            </a:r>
            <a:endParaRPr lang="en-US" sz="1008" dirty="0"/>
          </a:p>
        </p:txBody>
      </p:sp>
      <p:sp>
        <p:nvSpPr>
          <p:cNvPr id="6" name="Text 4"/>
          <p:cNvSpPr/>
          <p:nvPr/>
        </p:nvSpPr>
        <p:spPr>
          <a:xfrm>
            <a:off x="2462510" y="4563368"/>
            <a:ext cx="853827" cy="209550"/>
          </a:xfrm>
          <a:prstGeom prst="rect">
            <a:avLst/>
          </a:prstGeom>
          <a:noFill/>
          <a:ln/>
        </p:spPr>
        <p:txBody>
          <a:bodyPr wrap="none" lIns="0" tIns="0" rIns="0" bIns="0" rtlCol="0" anchor="ctr"/>
          <a:lstStyle/>
          <a:p>
            <a:pPr algn="l" indent="0" marL="0">
              <a:buNone/>
            </a:pPr>
            <a:r>
              <a:rPr lang="en-US" sz="1536" b="1" spc="-15" kern="0" dirty="0">
                <a:solidFill>
                  <a:srgbClr val="0C0B0A"/>
                </a:solidFill>
                <a:latin typeface="Anek Latin" pitchFamily="34" charset="0"/>
                <a:ea typeface="Anek Latin" pitchFamily="34" charset="-122"/>
                <a:cs typeface="Anek Latin" pitchFamily="34" charset="-120"/>
              </a:rPr>
              <a:t>The story</a:t>
            </a:r>
            <a:endParaRPr lang="en-US" sz="1536" dirty="0"/>
          </a:p>
        </p:txBody>
      </p:sp>
      <p:sp>
        <p:nvSpPr>
          <p:cNvPr id="7" name="Text 5"/>
          <p:cNvSpPr/>
          <p:nvPr/>
        </p:nvSpPr>
        <p:spPr>
          <a:xfrm>
            <a:off x="2462510" y="4870103"/>
            <a:ext cx="1348978" cy="161925"/>
          </a:xfrm>
          <a:prstGeom prst="rect">
            <a:avLst/>
          </a:prstGeom>
          <a:noFill/>
          <a:ln/>
        </p:spPr>
        <p:txBody>
          <a:bodyPr wrap="none" lIns="0" tIns="0" rIns="0" bIns="0" rtlCol="0" anchor="ctr"/>
          <a:lstStyle/>
          <a:p>
            <a:pPr algn="l" indent="0" marL="0">
              <a:buNone/>
            </a:pPr>
            <a:r>
              <a:rPr lang="en-US" sz="1171" dirty="0">
                <a:solidFill>
                  <a:srgbClr val="48443E"/>
                </a:solidFill>
                <a:latin typeface="Anek Latin" pitchFamily="34" charset="0"/>
                <a:ea typeface="Anek Latin" pitchFamily="34" charset="-122"/>
                <a:cs typeface="Anek Latin" pitchFamily="34" charset="-120"/>
              </a:rPr>
              <a:t>What happened, who</a:t>
            </a:r>
            <a:endParaRPr lang="en-US" sz="1171" dirty="0"/>
          </a:p>
        </p:txBody>
      </p:sp>
      <p:sp>
        <p:nvSpPr>
          <p:cNvPr id="8" name="Text 6"/>
          <p:cNvSpPr/>
          <p:nvPr/>
        </p:nvSpPr>
        <p:spPr>
          <a:xfrm>
            <a:off x="2462510" y="5075188"/>
            <a:ext cx="1275457" cy="161925"/>
          </a:xfrm>
          <a:prstGeom prst="rect">
            <a:avLst/>
          </a:prstGeom>
          <a:noFill/>
          <a:ln/>
        </p:spPr>
        <p:txBody>
          <a:bodyPr wrap="none" lIns="0" tIns="0" rIns="0" bIns="0" rtlCol="0" anchor="ctr"/>
          <a:lstStyle/>
          <a:p>
            <a:pPr algn="l" indent="0" marL="0">
              <a:buNone/>
            </a:pPr>
            <a:r>
              <a:rPr lang="en-US" sz="1171" dirty="0">
                <a:solidFill>
                  <a:srgbClr val="48443E"/>
                </a:solidFill>
                <a:latin typeface="Anek Latin" pitchFamily="34" charset="0"/>
                <a:ea typeface="Anek Latin" pitchFamily="34" charset="-122"/>
                <a:cs typeface="Anek Latin" pitchFamily="34" charset="-120"/>
              </a:rPr>
              <a:t>says so, and when it</a:t>
            </a:r>
            <a:endParaRPr lang="en-US" sz="1171" dirty="0"/>
          </a:p>
        </p:txBody>
      </p:sp>
      <p:sp>
        <p:nvSpPr>
          <p:cNvPr id="9" name="Text 7"/>
          <p:cNvSpPr/>
          <p:nvPr/>
        </p:nvSpPr>
        <p:spPr>
          <a:xfrm>
            <a:off x="2462510" y="5280273"/>
            <a:ext cx="1130350" cy="161925"/>
          </a:xfrm>
          <a:prstGeom prst="rect">
            <a:avLst/>
          </a:prstGeom>
          <a:noFill/>
          <a:ln/>
        </p:spPr>
        <p:txBody>
          <a:bodyPr wrap="none" lIns="0" tIns="0" rIns="0" bIns="0" rtlCol="0" anchor="ctr"/>
          <a:lstStyle/>
          <a:p>
            <a:pPr algn="l" indent="0" marL="0">
              <a:buNone/>
            </a:pPr>
            <a:r>
              <a:rPr lang="en-US" sz="1171" dirty="0">
                <a:solidFill>
                  <a:srgbClr val="48443E"/>
                </a:solidFill>
                <a:latin typeface="Anek Latin" pitchFamily="34" charset="0"/>
                <a:ea typeface="Anek Latin" pitchFamily="34" charset="-122"/>
                <a:cs typeface="Anek Latin" pitchFamily="34" charset="-120"/>
              </a:rPr>
              <a:t>happened before.</a:t>
            </a:r>
            <a:endParaRPr lang="en-US" sz="1171" dirty="0"/>
          </a:p>
        </p:txBody>
      </p:sp>
      <p:sp>
        <p:nvSpPr>
          <p:cNvPr id="10" name="Text 8"/>
          <p:cNvSpPr/>
          <p:nvPr/>
        </p:nvSpPr>
        <p:spPr>
          <a:xfrm>
            <a:off x="6367909" y="4258270"/>
            <a:ext cx="102989" cy="142875"/>
          </a:xfrm>
          <a:prstGeom prst="rect">
            <a:avLst/>
          </a:prstGeom>
          <a:noFill/>
          <a:ln/>
        </p:spPr>
        <p:txBody>
          <a:bodyPr wrap="none" lIns="0" tIns="0" rIns="0" bIns="0" rtlCol="0" anchor="ctr"/>
          <a:lstStyle/>
          <a:p>
            <a:pPr algn="l" indent="0" marL="0">
              <a:buNone/>
            </a:pPr>
            <a:r>
              <a:rPr lang="en-US" sz="1008" b="1" dirty="0">
                <a:solidFill>
                  <a:srgbClr val="FFFFFF"/>
                </a:solidFill>
                <a:latin typeface="Anek Latin" pitchFamily="34" charset="0"/>
                <a:ea typeface="Anek Latin" pitchFamily="34" charset="-122"/>
                <a:cs typeface="Anek Latin" pitchFamily="34" charset="-120"/>
              </a:rPr>
              <a:t>2</a:t>
            </a:r>
            <a:endParaRPr lang="en-US" sz="1008" dirty="0"/>
          </a:p>
        </p:txBody>
      </p:sp>
      <p:sp>
        <p:nvSpPr>
          <p:cNvPr id="11" name="Text 9"/>
          <p:cNvSpPr/>
          <p:nvPr/>
        </p:nvSpPr>
        <p:spPr>
          <a:xfrm>
            <a:off x="6242000" y="4563368"/>
            <a:ext cx="955625" cy="209550"/>
          </a:xfrm>
          <a:prstGeom prst="rect">
            <a:avLst/>
          </a:prstGeom>
          <a:noFill/>
          <a:ln/>
        </p:spPr>
        <p:txBody>
          <a:bodyPr wrap="none" lIns="0" tIns="0" rIns="0" bIns="0" rtlCol="0" anchor="ctr"/>
          <a:lstStyle/>
          <a:p>
            <a:pPr algn="l" indent="0" marL="0">
              <a:buNone/>
            </a:pPr>
            <a:r>
              <a:rPr lang="en-US" sz="1536" b="1" spc="-15" kern="0" dirty="0">
                <a:solidFill>
                  <a:srgbClr val="0C0B0A"/>
                </a:solidFill>
                <a:latin typeface="Anek Latin" pitchFamily="34" charset="0"/>
                <a:ea typeface="Anek Latin" pitchFamily="34" charset="-122"/>
                <a:cs typeface="Anek Latin" pitchFamily="34" charset="-120"/>
              </a:rPr>
              <a:t>The stocks</a:t>
            </a:r>
            <a:endParaRPr lang="en-US" sz="1536" dirty="0"/>
          </a:p>
        </p:txBody>
      </p:sp>
      <p:sp>
        <p:nvSpPr>
          <p:cNvPr id="12" name="Text 10"/>
          <p:cNvSpPr/>
          <p:nvPr/>
        </p:nvSpPr>
        <p:spPr>
          <a:xfrm>
            <a:off x="6242000" y="4870103"/>
            <a:ext cx="1380976" cy="161925"/>
          </a:xfrm>
          <a:prstGeom prst="rect">
            <a:avLst/>
          </a:prstGeom>
          <a:noFill/>
          <a:ln/>
        </p:spPr>
        <p:txBody>
          <a:bodyPr wrap="none" lIns="0" tIns="0" rIns="0" bIns="0" rtlCol="0" anchor="ctr"/>
          <a:lstStyle/>
          <a:p>
            <a:pPr algn="l" indent="0" marL="0">
              <a:buNone/>
            </a:pPr>
            <a:r>
              <a:rPr lang="en-US" sz="1171" dirty="0">
                <a:solidFill>
                  <a:srgbClr val="48443E"/>
                </a:solidFill>
                <a:latin typeface="Anek Latin" pitchFamily="34" charset="0"/>
                <a:ea typeface="Anek Latin" pitchFamily="34" charset="-122"/>
                <a:cs typeface="Anek Latin" pitchFamily="34" charset="-120"/>
              </a:rPr>
              <a:t>Which Indian stocks it</a:t>
            </a:r>
            <a:endParaRPr lang="en-US" sz="1171" dirty="0"/>
          </a:p>
        </p:txBody>
      </p:sp>
      <p:sp>
        <p:nvSpPr>
          <p:cNvPr id="13" name="Text 11"/>
          <p:cNvSpPr/>
          <p:nvPr/>
        </p:nvSpPr>
        <p:spPr>
          <a:xfrm>
            <a:off x="6242000" y="5075188"/>
            <a:ext cx="1475333" cy="161925"/>
          </a:xfrm>
          <a:prstGeom prst="rect">
            <a:avLst/>
          </a:prstGeom>
          <a:noFill/>
          <a:ln/>
        </p:spPr>
        <p:txBody>
          <a:bodyPr wrap="none" lIns="0" tIns="0" rIns="0" bIns="0" rtlCol="0" anchor="ctr"/>
          <a:lstStyle/>
          <a:p>
            <a:pPr algn="l" indent="0" marL="0">
              <a:buNone/>
            </a:pPr>
            <a:r>
              <a:rPr lang="en-US" sz="1171" dirty="0">
                <a:solidFill>
                  <a:srgbClr val="48443E"/>
                </a:solidFill>
                <a:latin typeface="Anek Latin" pitchFamily="34" charset="0"/>
                <a:ea typeface="Anek Latin" pitchFamily="34" charset="-122"/>
                <a:cs typeface="Anek Latin" pitchFamily="34" charset="-120"/>
              </a:rPr>
              <a:t>could move, which way,</a:t>
            </a:r>
            <a:endParaRPr lang="en-US" sz="1171" dirty="0"/>
          </a:p>
        </p:txBody>
      </p:sp>
      <p:sp>
        <p:nvSpPr>
          <p:cNvPr id="14" name="Text 12"/>
          <p:cNvSpPr/>
          <p:nvPr/>
        </p:nvSpPr>
        <p:spPr>
          <a:xfrm>
            <a:off x="6242000" y="5280273"/>
            <a:ext cx="803970" cy="161925"/>
          </a:xfrm>
          <a:prstGeom prst="rect">
            <a:avLst/>
          </a:prstGeom>
          <a:noFill/>
          <a:ln/>
        </p:spPr>
        <p:txBody>
          <a:bodyPr wrap="none" lIns="0" tIns="0" rIns="0" bIns="0" rtlCol="0" anchor="ctr"/>
          <a:lstStyle/>
          <a:p>
            <a:pPr algn="l" indent="0" marL="0">
              <a:buNone/>
            </a:pPr>
            <a:r>
              <a:rPr lang="en-US" sz="1171" dirty="0">
                <a:solidFill>
                  <a:srgbClr val="48443E"/>
                </a:solidFill>
                <a:latin typeface="Anek Latin" pitchFamily="34" charset="0"/>
                <a:ea typeface="Anek Latin" pitchFamily="34" charset="-122"/>
                <a:cs typeface="Anek Latin" pitchFamily="34" charset="-120"/>
              </a:rPr>
              <a:t>and how far.</a:t>
            </a:r>
            <a:endParaRPr lang="en-US" sz="1171" dirty="0"/>
          </a:p>
        </p:txBody>
      </p:sp>
      <p:sp>
        <p:nvSpPr>
          <p:cNvPr id="15" name="Text 13"/>
          <p:cNvSpPr/>
          <p:nvPr/>
        </p:nvSpPr>
        <p:spPr>
          <a:xfrm>
            <a:off x="10146506" y="4258270"/>
            <a:ext cx="104775" cy="142875"/>
          </a:xfrm>
          <a:prstGeom prst="rect">
            <a:avLst/>
          </a:prstGeom>
          <a:noFill/>
          <a:ln/>
        </p:spPr>
        <p:txBody>
          <a:bodyPr wrap="none" lIns="0" tIns="0" rIns="0" bIns="0" rtlCol="0" anchor="ctr"/>
          <a:lstStyle/>
          <a:p>
            <a:pPr algn="l" indent="0" marL="0">
              <a:buNone/>
            </a:pPr>
            <a:r>
              <a:rPr lang="en-US" sz="1008" b="1" dirty="0">
                <a:solidFill>
                  <a:srgbClr val="FFFFFF"/>
                </a:solidFill>
                <a:latin typeface="Anek Latin" pitchFamily="34" charset="0"/>
                <a:ea typeface="Anek Latin" pitchFamily="34" charset="-122"/>
                <a:cs typeface="Anek Latin" pitchFamily="34" charset="-120"/>
              </a:rPr>
              <a:t>3</a:t>
            </a:r>
            <a:endParaRPr lang="en-US" sz="1008" dirty="0"/>
          </a:p>
        </p:txBody>
      </p:sp>
      <p:sp>
        <p:nvSpPr>
          <p:cNvPr id="16" name="Text 14"/>
          <p:cNvSpPr/>
          <p:nvPr/>
        </p:nvSpPr>
        <p:spPr>
          <a:xfrm>
            <a:off x="10021491" y="4563368"/>
            <a:ext cx="1253579" cy="209550"/>
          </a:xfrm>
          <a:prstGeom prst="rect">
            <a:avLst/>
          </a:prstGeom>
          <a:noFill/>
          <a:ln/>
        </p:spPr>
        <p:txBody>
          <a:bodyPr wrap="none" lIns="0" tIns="0" rIns="0" bIns="0" rtlCol="0" anchor="ctr"/>
          <a:lstStyle/>
          <a:p>
            <a:pPr algn="l" indent="0" marL="0">
              <a:buNone/>
            </a:pPr>
            <a:r>
              <a:rPr lang="en-US" sz="1536" b="1" spc="-15" kern="0" dirty="0">
                <a:solidFill>
                  <a:srgbClr val="0C0B0A"/>
                </a:solidFill>
                <a:latin typeface="Anek Latin" pitchFamily="34" charset="0"/>
                <a:ea typeface="Anek Latin" pitchFamily="34" charset="-122"/>
                <a:cs typeface="Anek Latin" pitchFamily="34" charset="-120"/>
              </a:rPr>
              <a:t>The reasoning</a:t>
            </a:r>
            <a:endParaRPr lang="en-US" sz="1536" dirty="0"/>
          </a:p>
        </p:txBody>
      </p:sp>
      <p:sp>
        <p:nvSpPr>
          <p:cNvPr id="17" name="Text 15"/>
          <p:cNvSpPr/>
          <p:nvPr/>
        </p:nvSpPr>
        <p:spPr>
          <a:xfrm>
            <a:off x="10021491" y="4870103"/>
            <a:ext cx="1530995" cy="161925"/>
          </a:xfrm>
          <a:prstGeom prst="rect">
            <a:avLst/>
          </a:prstGeom>
          <a:noFill/>
          <a:ln/>
        </p:spPr>
        <p:txBody>
          <a:bodyPr wrap="none" lIns="0" tIns="0" rIns="0" bIns="0" rtlCol="0" anchor="ctr"/>
          <a:lstStyle/>
          <a:p>
            <a:pPr algn="l" indent="0" marL="0">
              <a:buNone/>
            </a:pPr>
            <a:r>
              <a:rPr lang="en-US" sz="1171" dirty="0">
                <a:solidFill>
                  <a:srgbClr val="48443E"/>
                </a:solidFill>
                <a:latin typeface="Anek Latin" pitchFamily="34" charset="0"/>
                <a:ea typeface="Anek Latin" pitchFamily="34" charset="-122"/>
                <a:cs typeface="Anek Latin" pitchFamily="34" charset="-120"/>
              </a:rPr>
              <a:t>Each mechanism behind</a:t>
            </a:r>
            <a:endParaRPr lang="en-US" sz="1171" dirty="0"/>
          </a:p>
        </p:txBody>
      </p:sp>
      <p:sp>
        <p:nvSpPr>
          <p:cNvPr id="18" name="Text 16"/>
          <p:cNvSpPr/>
          <p:nvPr/>
        </p:nvSpPr>
        <p:spPr>
          <a:xfrm>
            <a:off x="10021491" y="5075188"/>
            <a:ext cx="1070670" cy="161925"/>
          </a:xfrm>
          <a:prstGeom prst="rect">
            <a:avLst/>
          </a:prstGeom>
          <a:noFill/>
          <a:ln/>
        </p:spPr>
        <p:txBody>
          <a:bodyPr wrap="none" lIns="0" tIns="0" rIns="0" bIns="0" rtlCol="0" anchor="ctr"/>
          <a:lstStyle/>
          <a:p>
            <a:pPr algn="l" indent="0" marL="0">
              <a:buNone/>
            </a:pPr>
            <a:r>
              <a:rPr lang="en-US" sz="1171" dirty="0">
                <a:solidFill>
                  <a:srgbClr val="48443E"/>
                </a:solidFill>
                <a:latin typeface="Anek Latin" pitchFamily="34" charset="0"/>
                <a:ea typeface="Anek Latin" pitchFamily="34" charset="-122"/>
                <a:cs typeface="Anek Latin" pitchFamily="34" charset="-120"/>
              </a:rPr>
              <a:t>the view, kept or</a:t>
            </a:r>
            <a:endParaRPr lang="en-US" sz="1171" dirty="0"/>
          </a:p>
        </p:txBody>
      </p:sp>
      <p:sp>
        <p:nvSpPr>
          <p:cNvPr id="19" name="Text 17"/>
          <p:cNvSpPr/>
          <p:nvPr/>
        </p:nvSpPr>
        <p:spPr>
          <a:xfrm>
            <a:off x="10021491" y="5280273"/>
            <a:ext cx="590996" cy="161925"/>
          </a:xfrm>
          <a:prstGeom prst="rect">
            <a:avLst/>
          </a:prstGeom>
          <a:noFill/>
          <a:ln/>
        </p:spPr>
        <p:txBody>
          <a:bodyPr wrap="none" lIns="0" tIns="0" rIns="0" bIns="0" rtlCol="0" anchor="ctr"/>
          <a:lstStyle/>
          <a:p>
            <a:pPr algn="l" indent="0" marL="0">
              <a:buNone/>
            </a:pPr>
            <a:r>
              <a:rPr lang="en-US" sz="1171" dirty="0">
                <a:solidFill>
                  <a:srgbClr val="48443E"/>
                </a:solidFill>
                <a:latin typeface="Anek Latin" pitchFamily="34" charset="0"/>
                <a:ea typeface="Anek Latin" pitchFamily="34" charset="-122"/>
                <a:cs typeface="Anek Latin" pitchFamily="34" charset="-120"/>
              </a:rPr>
              <a:t>dropped.</a:t>
            </a:r>
            <a:endParaRPr lang="en-US" sz="1171" dirty="0"/>
          </a:p>
        </p:txBody>
      </p:sp>
      <p:sp>
        <p:nvSpPr>
          <p:cNvPr id="20" name="Text 18"/>
          <p:cNvSpPr/>
          <p:nvPr/>
        </p:nvSpPr>
        <p:spPr>
          <a:xfrm>
            <a:off x="585192" y="6048970"/>
            <a:ext cx="6458992" cy="133350"/>
          </a:xfrm>
          <a:prstGeom prst="rect">
            <a:avLst/>
          </a:prstGeom>
          <a:noFill/>
          <a:ln/>
        </p:spPr>
        <p:txBody>
          <a:bodyPr wrap="none" lIns="0" tIns="0" rIns="0" bIns="0" rtlCol="0" anchor="ctr"/>
          <a:lstStyle/>
          <a:p>
            <a:pPr algn="l" indent="0" marL="0">
              <a:buNone/>
            </a:pPr>
            <a:r>
              <a:rPr lang="en-US" sz="788" dirty="0">
                <a:solidFill>
                  <a:srgbClr val="7B756C"/>
                </a:solidFill>
                <a:latin typeface="IBM Plex Mono" pitchFamily="34" charset="0"/>
                <a:ea typeface="IBM Plex Mono" pitchFamily="34" charset="-122"/>
                <a:cs typeface="IBM Plex Mono" pitchFamily="34" charset="-120"/>
              </a:rPr>
              <a:t>Real screens from the Oozh app, on a CNBC story from August 2026. Illustrative only, not investment advice.</a:t>
            </a:r>
            <a:endParaRPr lang="en-US" sz="788" dirty="0"/>
          </a:p>
        </p:txBody>
      </p:sp>
      <p:sp>
        <p:nvSpPr>
          <p:cNvPr id="21" name="Text 19"/>
          <p:cNvSpPr/>
          <p:nvPr/>
        </p:nvSpPr>
        <p:spPr>
          <a:xfrm>
            <a:off x="816620" y="6389638"/>
            <a:ext cx="302568" cy="133350"/>
          </a:xfrm>
          <a:prstGeom prst="rect">
            <a:avLst/>
          </a:prstGeom>
          <a:noFill/>
          <a:ln/>
        </p:spPr>
        <p:txBody>
          <a:bodyPr wrap="none" lIns="0" tIns="0" rIns="0" bIns="0" rtlCol="0" anchor="ctr"/>
          <a:lstStyle/>
          <a:p>
            <a:pPr algn="l" indent="0" marL="0">
              <a:buNone/>
            </a:pPr>
            <a:r>
              <a:rPr lang="en-US" sz="941" b="1" spc="-9" kern="0" dirty="0">
                <a:solidFill>
                  <a:srgbClr val="0C0B0A"/>
                </a:solidFill>
                <a:latin typeface="Anek Latin" pitchFamily="34" charset="0"/>
                <a:ea typeface="Anek Latin" pitchFamily="34" charset="-122"/>
                <a:cs typeface="Anek Latin" pitchFamily="34" charset="-120"/>
              </a:rPr>
              <a:t>Oozh</a:t>
            </a:r>
            <a:endParaRPr lang="en-US" sz="941" dirty="0"/>
          </a:p>
        </p:txBody>
      </p:sp>
      <p:sp>
        <p:nvSpPr>
          <p:cNvPr id="22" name="Text 20"/>
          <p:cNvSpPr/>
          <p:nvPr/>
        </p:nvSpPr>
        <p:spPr>
          <a:xfrm>
            <a:off x="11187113" y="6389787"/>
            <a:ext cx="457795" cy="133350"/>
          </a:xfrm>
          <a:prstGeom prst="rect">
            <a:avLst/>
          </a:prstGeom>
          <a:noFill/>
          <a:ln/>
        </p:spPr>
        <p:txBody>
          <a:bodyPr wrap="none" lIns="0" tIns="0" rIns="0" bIns="0" rtlCol="0" anchor="ctr"/>
          <a:lstStyle/>
          <a:p>
            <a:pPr algn="l" indent="0" marL="0">
              <a:buNone/>
            </a:pPr>
            <a:r>
              <a:rPr lang="en-US" sz="787" dirty="0">
                <a:solidFill>
                  <a:srgbClr val="7B756C"/>
                </a:solidFill>
                <a:latin typeface="IBM Plex Mono" pitchFamily="34" charset="0"/>
                <a:ea typeface="IBM Plex Mono" pitchFamily="34" charset="-122"/>
                <a:cs typeface="IBM Plex Mono" pitchFamily="34" charset="-120"/>
              </a:rPr>
              <a:t>03 / 11</a:t>
            </a:r>
            <a:endParaRPr lang="en-US" sz="787"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585192" y="465832"/>
            <a:ext cx="2870895" cy="123825"/>
          </a:xfrm>
          <a:prstGeom prst="rect">
            <a:avLst/>
          </a:prstGeom>
          <a:noFill/>
          <a:ln/>
        </p:spPr>
        <p:txBody>
          <a:bodyPr wrap="none" lIns="0" tIns="0" rIns="0" bIns="0" rtlCol="0" anchor="ctr"/>
          <a:lstStyle/>
          <a:p>
            <a:pPr algn="l" indent="0" marL="0">
              <a:buNone/>
            </a:pPr>
            <a:r>
              <a:rPr lang="en-US" sz="883" b="1" spc="283" kern="0" dirty="0">
                <a:solidFill>
                  <a:srgbClr val="7B756C"/>
                </a:solidFill>
                <a:latin typeface="Anek Latin" pitchFamily="34" charset="0"/>
                <a:ea typeface="Anek Latin" pitchFamily="34" charset="-122"/>
                <a:cs typeface="Anek Latin" pitchFamily="34" charset="-120"/>
              </a:rPr>
              <a:t>HOW IT WORKS · FOR INSTITUTIONS</a:t>
            </a:r>
            <a:endParaRPr lang="en-US" sz="883" dirty="0"/>
          </a:p>
        </p:txBody>
      </p:sp>
      <p:sp>
        <p:nvSpPr>
          <p:cNvPr id="3" name="Text 1"/>
          <p:cNvSpPr/>
          <p:nvPr/>
        </p:nvSpPr>
        <p:spPr>
          <a:xfrm>
            <a:off x="585192" y="820192"/>
            <a:ext cx="6637437" cy="542925"/>
          </a:xfrm>
          <a:prstGeom prst="rect">
            <a:avLst/>
          </a:prstGeom>
          <a:noFill/>
          <a:ln/>
        </p:spPr>
        <p:txBody>
          <a:bodyPr wrap="none" lIns="0" tIns="0" rIns="0" bIns="0" rtlCol="0" anchor="ctr"/>
          <a:lstStyle/>
          <a:p>
            <a:pPr algn="l" indent="0" marL="0">
              <a:buNone/>
            </a:pPr>
            <a:r>
              <a:rPr lang="en-US" sz="3936" b="1" spc="-94" kern="0" dirty="0">
                <a:solidFill>
                  <a:srgbClr val="0C0B0A"/>
                </a:solidFill>
                <a:latin typeface="Anek Latin" pitchFamily="34" charset="0"/>
                <a:ea typeface="Anek Latin" pitchFamily="34" charset="-122"/>
                <a:cs typeface="Anek Latin" pitchFamily="34" charset="-120"/>
              </a:rPr>
              <a:t>Pick an event. Build the web.</a:t>
            </a:r>
            <a:endParaRPr lang="en-US" sz="3936" dirty="0"/>
          </a:p>
        </p:txBody>
      </p:sp>
      <p:sp>
        <p:nvSpPr>
          <p:cNvPr id="4" name="Text 2"/>
          <p:cNvSpPr/>
          <p:nvPr/>
        </p:nvSpPr>
        <p:spPr>
          <a:xfrm rot="21390000">
            <a:off x="7401332" y="820243"/>
            <a:ext cx="1833414" cy="542925"/>
          </a:xfrm>
          <a:prstGeom prst="rect">
            <a:avLst/>
          </a:prstGeom>
          <a:noFill/>
          <a:ln/>
        </p:spPr>
        <p:txBody>
          <a:bodyPr wrap="none" lIns="0" tIns="0" rIns="0" bIns="0" rtlCol="0" anchor="ctr"/>
          <a:lstStyle/>
          <a:p>
            <a:pPr algn="ctr" indent="0" marL="0">
              <a:buNone/>
            </a:pPr>
            <a:r>
              <a:rPr lang="en-US" sz="3936" b="1" spc="-94" kern="0" dirty="0">
                <a:solidFill>
                  <a:srgbClr val="FFFFFF"/>
                </a:solidFill>
                <a:latin typeface="Anek Latin" pitchFamily="34" charset="0"/>
                <a:ea typeface="Anek Latin" pitchFamily="34" charset="-122"/>
                <a:cs typeface="Anek Latin" pitchFamily="34" charset="-120"/>
              </a:rPr>
              <a:t>Steer it.</a:t>
            </a:r>
            <a:endParaRPr lang="en-US" sz="3936" dirty="0"/>
          </a:p>
        </p:txBody>
      </p:sp>
      <p:sp>
        <p:nvSpPr>
          <p:cNvPr id="5" name="Text 3"/>
          <p:cNvSpPr/>
          <p:nvPr/>
        </p:nvSpPr>
        <p:spPr>
          <a:xfrm>
            <a:off x="2119461" y="1821210"/>
            <a:ext cx="3831134" cy="133350"/>
          </a:xfrm>
          <a:prstGeom prst="rect">
            <a:avLst/>
          </a:prstGeom>
          <a:noFill/>
          <a:ln/>
        </p:spPr>
        <p:txBody>
          <a:bodyPr wrap="none" lIns="0" tIns="0" rIns="0" bIns="0" rtlCol="0" anchor="ctr"/>
          <a:lstStyle/>
          <a:p>
            <a:pPr algn="l" indent="0" marL="0">
              <a:buNone/>
            </a:pPr>
            <a:r>
              <a:rPr lang="en-US" sz="816" b="1" dirty="0">
                <a:solidFill>
                  <a:srgbClr val="48443E"/>
                </a:solidFill>
                <a:latin typeface="IBM Plex Mono" pitchFamily="34" charset="0"/>
                <a:ea typeface="IBM Plex Mono" pitchFamily="34" charset="-122"/>
                <a:cs typeface="IBM Plex Mono" pitchFamily="34" charset="-120"/>
              </a:rPr>
              <a:t>Oozh for teams · U.S. pressure on Iran · scope: Indian energy</a:t>
            </a:r>
            <a:endParaRPr lang="en-US" sz="816" dirty="0"/>
          </a:p>
        </p:txBody>
      </p:sp>
      <p:sp>
        <p:nvSpPr>
          <p:cNvPr id="6" name="Text 4"/>
          <p:cNvSpPr/>
          <p:nvPr/>
        </p:nvSpPr>
        <p:spPr>
          <a:xfrm>
            <a:off x="10023872" y="1829246"/>
            <a:ext cx="497384" cy="123825"/>
          </a:xfrm>
          <a:prstGeom prst="rect">
            <a:avLst/>
          </a:prstGeom>
          <a:noFill/>
          <a:ln/>
        </p:spPr>
        <p:txBody>
          <a:bodyPr wrap="none" lIns="0" tIns="0" rIns="0" bIns="0" rtlCol="0" anchor="ctr"/>
          <a:lstStyle/>
          <a:p>
            <a:pPr algn="l" indent="0" marL="0">
              <a:buNone/>
            </a:pPr>
            <a:r>
              <a:rPr lang="en-US" sz="749" b="1" spc="67" kern="0" dirty="0">
                <a:solidFill>
                  <a:srgbClr val="FFFFFF"/>
                </a:solidFill>
                <a:latin typeface="IBM Plex Mono" pitchFamily="34" charset="0"/>
                <a:ea typeface="IBM Plex Mono" pitchFamily="34" charset="-122"/>
                <a:cs typeface="IBM Plex Mono" pitchFamily="34" charset="-120"/>
              </a:rPr>
              <a:t>CONCEPT</a:t>
            </a:r>
            <a:endParaRPr lang="en-US" sz="749" dirty="0"/>
          </a:p>
        </p:txBody>
      </p:sp>
      <p:sp>
        <p:nvSpPr>
          <p:cNvPr id="7" name="Text 5"/>
          <p:cNvSpPr/>
          <p:nvPr/>
        </p:nvSpPr>
        <p:spPr>
          <a:xfrm>
            <a:off x="1757214" y="5458718"/>
            <a:ext cx="104775" cy="142875"/>
          </a:xfrm>
          <a:prstGeom prst="rect">
            <a:avLst/>
          </a:prstGeom>
          <a:noFill/>
          <a:ln/>
        </p:spPr>
        <p:txBody>
          <a:bodyPr wrap="none" lIns="0" tIns="0" rIns="0" bIns="0" rtlCol="0" anchor="ctr"/>
          <a:lstStyle/>
          <a:p>
            <a:pPr algn="l" indent="0" marL="0">
              <a:buNone/>
            </a:pPr>
            <a:r>
              <a:rPr lang="en-US" sz="1008" b="1" dirty="0">
                <a:solidFill>
                  <a:srgbClr val="FFFFFF"/>
                </a:solidFill>
                <a:latin typeface="Anek Latin" pitchFamily="34" charset="0"/>
                <a:ea typeface="Anek Latin" pitchFamily="34" charset="-122"/>
                <a:cs typeface="Anek Latin" pitchFamily="34" charset="-120"/>
              </a:rPr>
              <a:t>3</a:t>
            </a:r>
            <a:endParaRPr lang="en-US" sz="1008" dirty="0"/>
          </a:p>
        </p:txBody>
      </p:sp>
      <p:sp>
        <p:nvSpPr>
          <p:cNvPr id="8" name="Text 6"/>
          <p:cNvSpPr/>
          <p:nvPr/>
        </p:nvSpPr>
        <p:spPr>
          <a:xfrm>
            <a:off x="2070943" y="5455295"/>
            <a:ext cx="3030587" cy="142875"/>
          </a:xfrm>
          <a:prstGeom prst="rect">
            <a:avLst/>
          </a:prstGeom>
          <a:noFill/>
          <a:ln/>
        </p:spPr>
        <p:txBody>
          <a:bodyPr wrap="none" lIns="0" tIns="0" rIns="0" bIns="0" rtlCol="0" anchor="ctr"/>
          <a:lstStyle/>
          <a:p>
            <a:pPr algn="l" indent="0" marL="0">
              <a:buNone/>
            </a:pPr>
            <a:r>
              <a:rPr lang="en-US" sz="1008" dirty="0">
                <a:solidFill>
                  <a:srgbClr val="48443E"/>
                </a:solidFill>
                <a:latin typeface="Anek Latin" pitchFamily="34" charset="0"/>
                <a:ea typeface="Anek Latin" pitchFamily="34" charset="-122"/>
                <a:cs typeface="Anek Latin" pitchFamily="34" charset="-120"/>
              </a:rPr>
              <a:t>Selected ·</a:t>
            </a:r>
            <a:pPr algn="l" indent="0" marL="0">
              <a:buNone/>
            </a:pPr>
            <a:r>
              <a:rPr lang="en-US" sz="1008" b="1" dirty="0">
                <a:solidFill>
                  <a:srgbClr val="0C0B0A"/>
                </a:solidFill>
                <a:latin typeface="Anek Latin" pitchFamily="34" charset="0"/>
                <a:ea typeface="Anek Latin" pitchFamily="34" charset="-122"/>
                <a:cs typeface="Anek Latin" pitchFamily="34" charset="-120"/>
              </a:rPr>
              <a:t> Iranian oil output and exports weaken</a:t>
            </a:r>
            <a:pPr algn="l" indent="0" marL="0">
              <a:buNone/>
            </a:pPr>
            <a:r>
              <a:rPr lang="en-US" sz="1008" dirty="0">
                <a:solidFill>
                  <a:srgbClr val="48443E"/>
                </a:solidFill>
                <a:latin typeface="Anek Latin" pitchFamily="34" charset="0"/>
                <a:ea typeface="Anek Latin" pitchFamily="34" charset="-122"/>
                <a:cs typeface="Anek Latin" pitchFamily="34" charset="-120"/>
              </a:rPr>
              <a:t> · 64%</a:t>
            </a:r>
            <a:endParaRPr lang="en-US" sz="1008" dirty="0"/>
          </a:p>
        </p:txBody>
      </p:sp>
      <p:sp>
        <p:nvSpPr>
          <p:cNvPr id="9" name="Text 7"/>
          <p:cNvSpPr/>
          <p:nvPr/>
        </p:nvSpPr>
        <p:spPr>
          <a:xfrm>
            <a:off x="6545461" y="5461397"/>
            <a:ext cx="597843" cy="133350"/>
          </a:xfrm>
          <a:prstGeom prst="rect">
            <a:avLst/>
          </a:prstGeom>
          <a:noFill/>
          <a:ln/>
        </p:spPr>
        <p:txBody>
          <a:bodyPr wrap="none" lIns="0" tIns="0" rIns="0" bIns="0" rtlCol="0" anchor="ctr"/>
          <a:lstStyle/>
          <a:p>
            <a:pPr algn="l" indent="0" marL="0">
              <a:buNone/>
            </a:pPr>
            <a:r>
              <a:rPr lang="en-US" sz="816" b="1" dirty="0">
                <a:solidFill>
                  <a:srgbClr val="0C0B0A"/>
                </a:solidFill>
                <a:latin typeface="IBM Plex Mono" pitchFamily="34" charset="0"/>
                <a:ea typeface="IBM Plex Mono" pitchFamily="34" charset="-122"/>
                <a:cs typeface="IBM Plex Mono" pitchFamily="34" charset="-120"/>
              </a:rPr>
              <a:t>Go deeper</a:t>
            </a:r>
            <a:endParaRPr lang="en-US" sz="816" dirty="0"/>
          </a:p>
        </p:txBody>
      </p:sp>
      <p:sp>
        <p:nvSpPr>
          <p:cNvPr id="10" name="Text 8"/>
          <p:cNvSpPr/>
          <p:nvPr/>
        </p:nvSpPr>
        <p:spPr>
          <a:xfrm>
            <a:off x="7416701" y="5461397"/>
            <a:ext cx="411212" cy="133350"/>
          </a:xfrm>
          <a:prstGeom prst="rect">
            <a:avLst/>
          </a:prstGeom>
          <a:noFill/>
          <a:ln/>
        </p:spPr>
        <p:txBody>
          <a:bodyPr wrap="none" lIns="0" tIns="0" rIns="0" bIns="0" rtlCol="0" anchor="ctr"/>
          <a:lstStyle/>
          <a:p>
            <a:pPr algn="l" indent="0" marL="0">
              <a:buNone/>
            </a:pPr>
            <a:r>
              <a:rPr lang="en-US" sz="816" b="1" dirty="0">
                <a:solidFill>
                  <a:srgbClr val="0C0B0A"/>
                </a:solidFill>
                <a:latin typeface="IBM Plex Mono" pitchFamily="34" charset="0"/>
                <a:ea typeface="IBM Plex Mono" pitchFamily="34" charset="-122"/>
                <a:cs typeface="IBM Plex Mono" pitchFamily="34" charset="-120"/>
              </a:rPr>
              <a:t>Branch</a:t>
            </a:r>
            <a:endParaRPr lang="en-US" sz="816" dirty="0"/>
          </a:p>
        </p:txBody>
      </p:sp>
      <p:sp>
        <p:nvSpPr>
          <p:cNvPr id="11" name="Text 9"/>
          <p:cNvSpPr/>
          <p:nvPr/>
        </p:nvSpPr>
        <p:spPr>
          <a:xfrm>
            <a:off x="8101310" y="5461397"/>
            <a:ext cx="846534" cy="133350"/>
          </a:xfrm>
          <a:prstGeom prst="rect">
            <a:avLst/>
          </a:prstGeom>
          <a:noFill/>
          <a:ln/>
        </p:spPr>
        <p:txBody>
          <a:bodyPr wrap="none" lIns="0" tIns="0" rIns="0" bIns="0" rtlCol="0" anchor="ctr"/>
          <a:lstStyle/>
          <a:p>
            <a:pPr algn="l" indent="0" marL="0">
              <a:buNone/>
            </a:pPr>
            <a:r>
              <a:rPr lang="en-US" sz="816" b="1" dirty="0">
                <a:solidFill>
                  <a:srgbClr val="0C0B0A"/>
                </a:solidFill>
                <a:latin typeface="IBM Plex Mono" pitchFamily="34" charset="0"/>
                <a:ea typeface="IBM Plex Mono" pitchFamily="34" charset="-122"/>
                <a:cs typeface="IBM Plex Mono" pitchFamily="34" charset="-120"/>
              </a:rPr>
              <a:t>Add an effect</a:t>
            </a:r>
            <a:endParaRPr lang="en-US" sz="816" dirty="0"/>
          </a:p>
        </p:txBody>
      </p:sp>
      <p:sp>
        <p:nvSpPr>
          <p:cNvPr id="12" name="Text 10"/>
          <p:cNvSpPr/>
          <p:nvPr/>
        </p:nvSpPr>
        <p:spPr>
          <a:xfrm>
            <a:off x="9221242" y="5461397"/>
            <a:ext cx="1281708" cy="133350"/>
          </a:xfrm>
          <a:prstGeom prst="rect">
            <a:avLst/>
          </a:prstGeom>
          <a:noFill/>
          <a:ln/>
        </p:spPr>
        <p:txBody>
          <a:bodyPr wrap="none" lIns="0" tIns="0" rIns="0" bIns="0" rtlCol="0" anchor="ctr"/>
          <a:lstStyle/>
          <a:p>
            <a:pPr algn="l" indent="0" marL="0">
              <a:buNone/>
            </a:pPr>
            <a:r>
              <a:rPr lang="en-US" sz="816" b="1" dirty="0">
                <a:solidFill>
                  <a:srgbClr val="0C0B0A"/>
                </a:solidFill>
                <a:latin typeface="IBM Plex Mono" pitchFamily="34" charset="0"/>
                <a:ea typeface="IBM Plex Mono" pitchFamily="34" charset="-122"/>
                <a:cs typeface="IBM Plex Mono" pitchFamily="34" charset="-120"/>
              </a:rPr>
              <a:t>Change an assumption</a:t>
            </a:r>
            <a:endParaRPr lang="en-US" sz="816" dirty="0"/>
          </a:p>
        </p:txBody>
      </p:sp>
      <p:sp>
        <p:nvSpPr>
          <p:cNvPr id="13" name="Text 11"/>
          <p:cNvSpPr/>
          <p:nvPr/>
        </p:nvSpPr>
        <p:spPr>
          <a:xfrm>
            <a:off x="585192" y="6048970"/>
            <a:ext cx="4478685" cy="133350"/>
          </a:xfrm>
          <a:prstGeom prst="rect">
            <a:avLst/>
          </a:prstGeom>
          <a:noFill/>
          <a:ln/>
        </p:spPr>
        <p:txBody>
          <a:bodyPr wrap="none" lIns="0" tIns="0" rIns="0" bIns="0" rtlCol="0" anchor="ctr"/>
          <a:lstStyle/>
          <a:p>
            <a:pPr algn="l" indent="0" marL="0">
              <a:buNone/>
            </a:pPr>
            <a:r>
              <a:rPr lang="en-US" sz="788" dirty="0">
                <a:solidFill>
                  <a:srgbClr val="7B756C"/>
                </a:solidFill>
                <a:latin typeface="IBM Plex Mono" pitchFamily="34" charset="0"/>
                <a:ea typeface="IBM Plex Mono" pitchFamily="34" charset="-122"/>
                <a:cs typeface="IBM Plex Mono" pitchFamily="34" charset="-120"/>
              </a:rPr>
              <a:t>Concept design on real engine output. The team-added effect is an example.</a:t>
            </a:r>
            <a:endParaRPr lang="en-US" sz="788" dirty="0"/>
          </a:p>
        </p:txBody>
      </p:sp>
      <p:sp>
        <p:nvSpPr>
          <p:cNvPr id="14" name="Text 12"/>
          <p:cNvSpPr/>
          <p:nvPr/>
        </p:nvSpPr>
        <p:spPr>
          <a:xfrm>
            <a:off x="816620" y="6389638"/>
            <a:ext cx="302568" cy="133350"/>
          </a:xfrm>
          <a:prstGeom prst="rect">
            <a:avLst/>
          </a:prstGeom>
          <a:noFill/>
          <a:ln/>
        </p:spPr>
        <p:txBody>
          <a:bodyPr wrap="none" lIns="0" tIns="0" rIns="0" bIns="0" rtlCol="0" anchor="ctr"/>
          <a:lstStyle/>
          <a:p>
            <a:pPr algn="l" indent="0" marL="0">
              <a:buNone/>
            </a:pPr>
            <a:r>
              <a:rPr lang="en-US" sz="941" b="1" spc="-9" kern="0" dirty="0">
                <a:solidFill>
                  <a:srgbClr val="0C0B0A"/>
                </a:solidFill>
                <a:latin typeface="Anek Latin" pitchFamily="34" charset="0"/>
                <a:ea typeface="Anek Latin" pitchFamily="34" charset="-122"/>
                <a:cs typeface="Anek Latin" pitchFamily="34" charset="-120"/>
              </a:rPr>
              <a:t>Oozh</a:t>
            </a:r>
            <a:endParaRPr lang="en-US" sz="941" dirty="0"/>
          </a:p>
        </p:txBody>
      </p:sp>
      <p:sp>
        <p:nvSpPr>
          <p:cNvPr id="15" name="Text 13"/>
          <p:cNvSpPr/>
          <p:nvPr/>
        </p:nvSpPr>
        <p:spPr>
          <a:xfrm>
            <a:off x="11187113" y="6389787"/>
            <a:ext cx="457795" cy="133350"/>
          </a:xfrm>
          <a:prstGeom prst="rect">
            <a:avLst/>
          </a:prstGeom>
          <a:noFill/>
          <a:ln/>
        </p:spPr>
        <p:txBody>
          <a:bodyPr wrap="none" lIns="0" tIns="0" rIns="0" bIns="0" rtlCol="0" anchor="ctr"/>
          <a:lstStyle/>
          <a:p>
            <a:pPr algn="l" indent="0" marL="0">
              <a:buNone/>
            </a:pPr>
            <a:r>
              <a:rPr lang="en-US" sz="787" dirty="0">
                <a:solidFill>
                  <a:srgbClr val="7B756C"/>
                </a:solidFill>
                <a:latin typeface="IBM Plex Mono" pitchFamily="34" charset="0"/>
                <a:ea typeface="IBM Plex Mono" pitchFamily="34" charset="-122"/>
                <a:cs typeface="IBM Plex Mono" pitchFamily="34" charset="-120"/>
              </a:rPr>
              <a:t>04 / 11</a:t>
            </a:r>
            <a:endParaRPr lang="en-US" sz="787"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585192" y="465832"/>
            <a:ext cx="671959" cy="123825"/>
          </a:xfrm>
          <a:prstGeom prst="rect">
            <a:avLst/>
          </a:prstGeom>
          <a:noFill/>
          <a:ln/>
        </p:spPr>
        <p:txBody>
          <a:bodyPr wrap="none" lIns="0" tIns="0" rIns="0" bIns="0" rtlCol="0" anchor="ctr"/>
          <a:lstStyle/>
          <a:p>
            <a:pPr algn="l" indent="0" marL="0">
              <a:buNone/>
            </a:pPr>
            <a:r>
              <a:rPr lang="en-US" sz="883" b="1" spc="283" kern="0" dirty="0">
                <a:solidFill>
                  <a:srgbClr val="7B756C"/>
                </a:solidFill>
                <a:latin typeface="Anek Latin" pitchFamily="34" charset="0"/>
                <a:ea typeface="Anek Latin" pitchFamily="34" charset="-122"/>
                <a:cs typeface="Anek Latin" pitchFamily="34" charset="-120"/>
              </a:rPr>
              <a:t>MARKET</a:t>
            </a:r>
            <a:endParaRPr lang="en-US" sz="883" dirty="0"/>
          </a:p>
        </p:txBody>
      </p:sp>
      <p:sp>
        <p:nvSpPr>
          <p:cNvPr id="3" name="Text 1"/>
          <p:cNvSpPr/>
          <p:nvPr/>
        </p:nvSpPr>
        <p:spPr>
          <a:xfrm>
            <a:off x="585192" y="1413123"/>
            <a:ext cx="4826347" cy="542925"/>
          </a:xfrm>
          <a:prstGeom prst="rect">
            <a:avLst/>
          </a:prstGeom>
          <a:noFill/>
          <a:ln/>
        </p:spPr>
        <p:txBody>
          <a:bodyPr wrap="none" lIns="0" tIns="0" rIns="0" bIns="0" rtlCol="0" anchor="ctr"/>
          <a:lstStyle/>
          <a:p>
            <a:pPr algn="l" indent="0" marL="0">
              <a:buNone/>
            </a:pPr>
            <a:r>
              <a:rPr lang="en-US" sz="3936" b="1" spc="-94" kern="0" dirty="0">
                <a:solidFill>
                  <a:srgbClr val="0C0B0A"/>
                </a:solidFill>
                <a:latin typeface="Anek Latin" pitchFamily="34" charset="0"/>
                <a:ea typeface="Anek Latin" pitchFamily="34" charset="-122"/>
                <a:cs typeface="Anek Latin" pitchFamily="34" charset="-120"/>
              </a:rPr>
              <a:t>Two kinds of buyers,</a:t>
            </a:r>
            <a:endParaRPr lang="en-US" sz="3936" dirty="0"/>
          </a:p>
        </p:txBody>
      </p:sp>
      <p:sp>
        <p:nvSpPr>
          <p:cNvPr id="4" name="Text 2"/>
          <p:cNvSpPr/>
          <p:nvPr/>
        </p:nvSpPr>
        <p:spPr>
          <a:xfrm rot="21390000">
            <a:off x="5590392" y="1413174"/>
            <a:ext cx="2657326" cy="542925"/>
          </a:xfrm>
          <a:prstGeom prst="rect">
            <a:avLst/>
          </a:prstGeom>
          <a:noFill/>
          <a:ln/>
        </p:spPr>
        <p:txBody>
          <a:bodyPr wrap="none" lIns="0" tIns="0" rIns="0" bIns="0" rtlCol="0" anchor="ctr"/>
          <a:lstStyle/>
          <a:p>
            <a:pPr algn="ctr" indent="0" marL="0">
              <a:buNone/>
            </a:pPr>
            <a:r>
              <a:rPr lang="en-US" sz="3936" b="1" spc="-94" kern="0" dirty="0">
                <a:solidFill>
                  <a:srgbClr val="FFFFFF"/>
                </a:solidFill>
                <a:latin typeface="Anek Latin" pitchFamily="34" charset="0"/>
                <a:ea typeface="Anek Latin" pitchFamily="34" charset="-122"/>
                <a:cs typeface="Anek Latin" pitchFamily="34" charset="-120"/>
              </a:rPr>
              <a:t>one engine.</a:t>
            </a:r>
            <a:endParaRPr lang="en-US" sz="3936" dirty="0"/>
          </a:p>
        </p:txBody>
      </p:sp>
      <p:sp>
        <p:nvSpPr>
          <p:cNvPr id="5" name="Text 3"/>
          <p:cNvSpPr/>
          <p:nvPr/>
        </p:nvSpPr>
        <p:spPr>
          <a:xfrm>
            <a:off x="585192" y="2560290"/>
            <a:ext cx="1028551" cy="266700"/>
          </a:xfrm>
          <a:prstGeom prst="rect">
            <a:avLst/>
          </a:prstGeom>
          <a:noFill/>
          <a:ln/>
        </p:spPr>
        <p:txBody>
          <a:bodyPr wrap="none" lIns="0" tIns="0" rIns="0" bIns="0" rtlCol="0" anchor="ctr"/>
          <a:lstStyle/>
          <a:p>
            <a:pPr algn="l" indent="0" marL="0">
              <a:buNone/>
            </a:pPr>
            <a:r>
              <a:rPr lang="en-US" sz="1920" b="1" spc="-38" kern="0" dirty="0">
                <a:solidFill>
                  <a:srgbClr val="0C0B0A"/>
                </a:solidFill>
                <a:latin typeface="Anek Latin" pitchFamily="34" charset="0"/>
                <a:ea typeface="Anek Latin" pitchFamily="34" charset="-122"/>
                <a:cs typeface="Anek Latin" pitchFamily="34" charset="-120"/>
              </a:rPr>
              <a:t>Investors</a:t>
            </a:r>
            <a:endParaRPr lang="en-US" sz="1920" dirty="0"/>
          </a:p>
        </p:txBody>
      </p:sp>
      <p:sp>
        <p:nvSpPr>
          <p:cNvPr id="6" name="Text 4"/>
          <p:cNvSpPr/>
          <p:nvPr/>
        </p:nvSpPr>
        <p:spPr>
          <a:xfrm>
            <a:off x="585192" y="2896046"/>
            <a:ext cx="2009477" cy="152400"/>
          </a:xfrm>
          <a:prstGeom prst="rect">
            <a:avLst/>
          </a:prstGeom>
          <a:noFill/>
          <a:ln/>
        </p:spPr>
        <p:txBody>
          <a:bodyPr wrap="none" lIns="0" tIns="0" rIns="0" bIns="0" rtlCol="0" anchor="ctr"/>
          <a:lstStyle/>
          <a:p>
            <a:pPr algn="l" indent="0" marL="0">
              <a:buNone/>
            </a:pPr>
            <a:r>
              <a:rPr lang="en-US" sz="1075" dirty="0">
                <a:solidFill>
                  <a:srgbClr val="48443E"/>
                </a:solidFill>
                <a:latin typeface="Anek Latin" pitchFamily="34" charset="0"/>
                <a:ea typeface="Anek Latin" pitchFamily="34" charset="-122"/>
                <a:cs typeface="Anek Latin" pitchFamily="34" charset="-120"/>
              </a:rPr>
              <a:t>People who buy Indian stocks · B2C</a:t>
            </a:r>
            <a:endParaRPr lang="en-US" sz="1075" dirty="0"/>
          </a:p>
        </p:txBody>
      </p:sp>
      <p:sp>
        <p:nvSpPr>
          <p:cNvPr id="7" name="Text 5"/>
          <p:cNvSpPr/>
          <p:nvPr/>
        </p:nvSpPr>
        <p:spPr>
          <a:xfrm>
            <a:off x="661690" y="3166616"/>
            <a:ext cx="825252" cy="123825"/>
          </a:xfrm>
          <a:prstGeom prst="rect">
            <a:avLst/>
          </a:prstGeom>
          <a:noFill/>
          <a:ln/>
        </p:spPr>
        <p:txBody>
          <a:bodyPr wrap="none" lIns="0" tIns="0" rIns="0" bIns="0" rtlCol="0" anchor="ctr"/>
          <a:lstStyle/>
          <a:p>
            <a:pPr algn="l" indent="0" marL="0">
              <a:buNone/>
            </a:pPr>
            <a:r>
              <a:rPr lang="en-US" sz="749" b="1" spc="67" kern="0" dirty="0">
                <a:solidFill>
                  <a:srgbClr val="48443E"/>
                </a:solidFill>
                <a:latin typeface="IBM Plex Mono" pitchFamily="34" charset="0"/>
                <a:ea typeface="IBM Plex Mono" pitchFamily="34" charset="-122"/>
                <a:cs typeface="IBM Plex Mono" pitchFamily="34" charset="-120"/>
              </a:rPr>
              <a:t>₹299 A MONTH</a:t>
            </a:r>
            <a:endParaRPr lang="en-US" sz="749" dirty="0"/>
          </a:p>
        </p:txBody>
      </p:sp>
      <p:sp>
        <p:nvSpPr>
          <p:cNvPr id="8" name="Text 6"/>
          <p:cNvSpPr/>
          <p:nvPr/>
        </p:nvSpPr>
        <p:spPr>
          <a:xfrm>
            <a:off x="3492103" y="2452688"/>
            <a:ext cx="235000" cy="123825"/>
          </a:xfrm>
          <a:prstGeom prst="rect">
            <a:avLst/>
          </a:prstGeom>
          <a:noFill/>
          <a:ln/>
        </p:spPr>
        <p:txBody>
          <a:bodyPr wrap="none" lIns="0" tIns="0" rIns="0" bIns="0" rtlCol="0" anchor="ctr"/>
          <a:lstStyle/>
          <a:p>
            <a:pPr algn="l" indent="0" marL="0">
              <a:buNone/>
            </a:pPr>
            <a:r>
              <a:rPr lang="en-US" sz="749" b="1" spc="67" kern="0" dirty="0">
                <a:solidFill>
                  <a:srgbClr val="48443E"/>
                </a:solidFill>
                <a:latin typeface="IBM Plex Mono" pitchFamily="34" charset="0"/>
                <a:ea typeface="IBM Plex Mono" pitchFamily="34" charset="-122"/>
                <a:cs typeface="IBM Plex Mono" pitchFamily="34" charset="-120"/>
              </a:rPr>
              <a:t>TAM</a:t>
            </a:r>
            <a:endParaRPr lang="en-US" sz="749" dirty="0"/>
          </a:p>
        </p:txBody>
      </p:sp>
      <p:sp>
        <p:nvSpPr>
          <p:cNvPr id="9" name="Text 7"/>
          <p:cNvSpPr/>
          <p:nvPr/>
        </p:nvSpPr>
        <p:spPr>
          <a:xfrm>
            <a:off x="3415605" y="2653159"/>
            <a:ext cx="1305223" cy="314325"/>
          </a:xfrm>
          <a:prstGeom prst="rect">
            <a:avLst/>
          </a:prstGeom>
          <a:noFill/>
          <a:ln/>
        </p:spPr>
        <p:txBody>
          <a:bodyPr wrap="none" lIns="0" tIns="0" rIns="0" bIns="0" rtlCol="0" anchor="ctr"/>
          <a:lstStyle/>
          <a:p>
            <a:pPr algn="l" indent="0" marL="0">
              <a:buNone/>
            </a:pPr>
            <a:r>
              <a:rPr lang="en-US" sz="2256" b="1" spc="-45" kern="0" dirty="0">
                <a:solidFill>
                  <a:srgbClr val="0C0B0A"/>
                </a:solidFill>
                <a:latin typeface="Anek Latin" pitchFamily="34" charset="0"/>
                <a:ea typeface="Anek Latin" pitchFamily="34" charset="-122"/>
                <a:cs typeface="Anek Latin" pitchFamily="34" charset="-120"/>
              </a:rPr>
              <a:t>13.5 crore</a:t>
            </a:r>
            <a:endParaRPr lang="en-US" sz="2256" dirty="0"/>
          </a:p>
        </p:txBody>
      </p:sp>
      <p:sp>
        <p:nvSpPr>
          <p:cNvPr id="10" name="Text 8"/>
          <p:cNvSpPr/>
          <p:nvPr/>
        </p:nvSpPr>
        <p:spPr>
          <a:xfrm>
            <a:off x="3415605" y="3015555"/>
            <a:ext cx="1611064" cy="152400"/>
          </a:xfrm>
          <a:prstGeom prst="rect">
            <a:avLst/>
          </a:prstGeom>
          <a:noFill/>
          <a:ln/>
        </p:spPr>
        <p:txBody>
          <a:bodyPr wrap="none" lIns="0" tIns="0" rIns="0" bIns="0" rtlCol="0" anchor="ctr"/>
          <a:lstStyle/>
          <a:p>
            <a:pPr algn="l" indent="0" marL="0">
              <a:buNone/>
            </a:pPr>
            <a:r>
              <a:rPr lang="en-US" sz="1075" dirty="0">
                <a:solidFill>
                  <a:srgbClr val="48443E"/>
                </a:solidFill>
                <a:latin typeface="Anek Latin" pitchFamily="34" charset="0"/>
                <a:ea typeface="Anek Latin" pitchFamily="34" charset="-122"/>
                <a:cs typeface="Anek Latin" pitchFamily="34" charset="-120"/>
              </a:rPr>
              <a:t>registered investors on NSE</a:t>
            </a:r>
            <a:endParaRPr lang="en-US" sz="1075" dirty="0"/>
          </a:p>
        </p:txBody>
      </p:sp>
      <p:sp>
        <p:nvSpPr>
          <p:cNvPr id="11" name="Text 9"/>
          <p:cNvSpPr/>
          <p:nvPr/>
        </p:nvSpPr>
        <p:spPr>
          <a:xfrm>
            <a:off x="3415605" y="3223468"/>
            <a:ext cx="1581150" cy="123825"/>
          </a:xfrm>
          <a:prstGeom prst="rect">
            <a:avLst/>
          </a:prstGeom>
          <a:noFill/>
          <a:ln/>
        </p:spPr>
        <p:txBody>
          <a:bodyPr wrap="none" lIns="0" tIns="0" rIns="0" bIns="0" rtlCol="0" anchor="ctr"/>
          <a:lstStyle/>
          <a:p>
            <a:pPr algn="l" indent="0" marL="0">
              <a:buNone/>
            </a:pPr>
            <a:r>
              <a:rPr lang="en-US" sz="750" dirty="0">
                <a:solidFill>
                  <a:srgbClr val="7B756C"/>
                </a:solidFill>
                <a:latin typeface="IBM Plex Mono" pitchFamily="34" charset="0"/>
                <a:ea typeface="IBM Plex Mono" pitchFamily="34" charset="-122"/>
                <a:cs typeface="IBM Plex Mono" pitchFamily="34" charset="-120"/>
              </a:rPr>
              <a:t>NSE, Aug 2026 · 135 million</a:t>
            </a:r>
            <a:endParaRPr lang="en-US" sz="750" dirty="0"/>
          </a:p>
        </p:txBody>
      </p:sp>
      <p:sp>
        <p:nvSpPr>
          <p:cNvPr id="12" name="Text 10"/>
          <p:cNvSpPr/>
          <p:nvPr/>
        </p:nvSpPr>
        <p:spPr>
          <a:xfrm>
            <a:off x="5794177" y="2844850"/>
            <a:ext cx="218331" cy="209550"/>
          </a:xfrm>
          <a:prstGeom prst="rect">
            <a:avLst/>
          </a:prstGeom>
          <a:noFill/>
          <a:ln/>
        </p:spPr>
        <p:txBody>
          <a:bodyPr wrap="none" lIns="0" tIns="0" rIns="0" bIns="0" rtlCol="0" anchor="ctr"/>
          <a:lstStyle/>
          <a:p>
            <a:pPr algn="l" indent="0" marL="0">
              <a:buNone/>
            </a:pPr>
            <a:r>
              <a:rPr lang="en-US" sz="1536" b="1" dirty="0">
                <a:solidFill>
                  <a:srgbClr val="0C0B0A"/>
                </a:solidFill>
                <a:latin typeface="Anek Latin" pitchFamily="34" charset="0"/>
                <a:ea typeface="Anek Latin" pitchFamily="34" charset="-122"/>
                <a:cs typeface="Anek Latin" pitchFamily="34" charset="-120"/>
              </a:rPr>
              <a:t>→</a:t>
            </a:r>
            <a:endParaRPr lang="en-US" sz="1536" dirty="0"/>
          </a:p>
        </p:txBody>
      </p:sp>
      <p:sp>
        <p:nvSpPr>
          <p:cNvPr id="13" name="Text 11"/>
          <p:cNvSpPr/>
          <p:nvPr/>
        </p:nvSpPr>
        <p:spPr>
          <a:xfrm>
            <a:off x="6338143" y="2452688"/>
            <a:ext cx="235000" cy="123825"/>
          </a:xfrm>
          <a:prstGeom prst="rect">
            <a:avLst/>
          </a:prstGeom>
          <a:noFill/>
          <a:ln/>
        </p:spPr>
        <p:txBody>
          <a:bodyPr wrap="none" lIns="0" tIns="0" rIns="0" bIns="0" rtlCol="0" anchor="ctr"/>
          <a:lstStyle/>
          <a:p>
            <a:pPr algn="l" indent="0" marL="0">
              <a:buNone/>
            </a:pPr>
            <a:r>
              <a:rPr lang="en-US" sz="749" b="1" spc="67" kern="0" dirty="0">
                <a:solidFill>
                  <a:srgbClr val="48443E"/>
                </a:solidFill>
                <a:latin typeface="IBM Plex Mono" pitchFamily="34" charset="0"/>
                <a:ea typeface="IBM Plex Mono" pitchFamily="34" charset="-122"/>
                <a:cs typeface="IBM Plex Mono" pitchFamily="34" charset="-120"/>
              </a:rPr>
              <a:t>SAM</a:t>
            </a:r>
            <a:endParaRPr lang="en-US" sz="749" dirty="0"/>
          </a:p>
        </p:txBody>
      </p:sp>
      <p:sp>
        <p:nvSpPr>
          <p:cNvPr id="14" name="Text 12"/>
          <p:cNvSpPr/>
          <p:nvPr/>
        </p:nvSpPr>
        <p:spPr>
          <a:xfrm>
            <a:off x="6261646" y="2653159"/>
            <a:ext cx="1101477" cy="314325"/>
          </a:xfrm>
          <a:prstGeom prst="rect">
            <a:avLst/>
          </a:prstGeom>
          <a:noFill/>
          <a:ln/>
        </p:spPr>
        <p:txBody>
          <a:bodyPr wrap="none" lIns="0" tIns="0" rIns="0" bIns="0" rtlCol="0" anchor="ctr"/>
          <a:lstStyle/>
          <a:p>
            <a:pPr algn="l" indent="0" marL="0">
              <a:buNone/>
            </a:pPr>
            <a:r>
              <a:rPr lang="en-US" sz="2256" b="1" spc="-45" kern="0" dirty="0">
                <a:solidFill>
                  <a:srgbClr val="0C0B0A"/>
                </a:solidFill>
                <a:latin typeface="Anek Latin" pitchFamily="34" charset="0"/>
                <a:ea typeface="Anek Latin" pitchFamily="34" charset="-122"/>
                <a:cs typeface="Anek Latin" pitchFamily="34" charset="-120"/>
              </a:rPr>
              <a:t>10 lakh+</a:t>
            </a:r>
            <a:endParaRPr lang="en-US" sz="2256" dirty="0"/>
          </a:p>
        </p:txBody>
      </p:sp>
      <p:sp>
        <p:nvSpPr>
          <p:cNvPr id="15" name="Text 13"/>
          <p:cNvSpPr/>
          <p:nvPr/>
        </p:nvSpPr>
        <p:spPr>
          <a:xfrm>
            <a:off x="6261646" y="3015555"/>
            <a:ext cx="1859607" cy="152400"/>
          </a:xfrm>
          <a:prstGeom prst="rect">
            <a:avLst/>
          </a:prstGeom>
          <a:noFill/>
          <a:ln/>
        </p:spPr>
        <p:txBody>
          <a:bodyPr wrap="none" lIns="0" tIns="0" rIns="0" bIns="0" rtlCol="0" anchor="ctr"/>
          <a:lstStyle/>
          <a:p>
            <a:pPr algn="l" indent="0" marL="0">
              <a:buNone/>
            </a:pPr>
            <a:r>
              <a:rPr lang="en-US" sz="1075" dirty="0">
                <a:solidFill>
                  <a:srgbClr val="48443E"/>
                </a:solidFill>
                <a:latin typeface="Anek Latin" pitchFamily="34" charset="0"/>
                <a:ea typeface="Anek Latin" pitchFamily="34" charset="-122"/>
                <a:cs typeface="Anek Latin" pitchFamily="34" charset="-120"/>
              </a:rPr>
              <a:t>already pay for market research</a:t>
            </a:r>
            <a:endParaRPr lang="en-US" sz="1075" dirty="0"/>
          </a:p>
        </p:txBody>
      </p:sp>
      <p:sp>
        <p:nvSpPr>
          <p:cNvPr id="16" name="Text 14"/>
          <p:cNvSpPr/>
          <p:nvPr/>
        </p:nvSpPr>
        <p:spPr>
          <a:xfrm>
            <a:off x="6261646" y="3223468"/>
            <a:ext cx="1638300" cy="123825"/>
          </a:xfrm>
          <a:prstGeom prst="rect">
            <a:avLst/>
          </a:prstGeom>
          <a:noFill/>
          <a:ln/>
        </p:spPr>
        <p:txBody>
          <a:bodyPr wrap="none" lIns="0" tIns="0" rIns="0" bIns="0" rtlCol="0" anchor="ctr"/>
          <a:lstStyle/>
          <a:p>
            <a:pPr algn="l" indent="0" marL="0">
              <a:buNone/>
            </a:pPr>
            <a:r>
              <a:rPr lang="en-US" sz="750" dirty="0">
                <a:solidFill>
                  <a:srgbClr val="7B756C"/>
                </a:solidFill>
                <a:latin typeface="IBM Plex Mono" pitchFamily="34" charset="0"/>
                <a:ea typeface="IBM Plex Mono" pitchFamily="34" charset="-122"/>
                <a:cs typeface="IBM Plex Mono" pitchFamily="34" charset="-120"/>
              </a:rPr>
              <a:t>Moneycontrol Pro alone, FY25</a:t>
            </a:r>
            <a:endParaRPr lang="en-US" sz="750" dirty="0"/>
          </a:p>
        </p:txBody>
      </p:sp>
      <p:sp>
        <p:nvSpPr>
          <p:cNvPr id="17" name="Text 15"/>
          <p:cNvSpPr/>
          <p:nvPr/>
        </p:nvSpPr>
        <p:spPr>
          <a:xfrm>
            <a:off x="8640366" y="2844850"/>
            <a:ext cx="218331" cy="209550"/>
          </a:xfrm>
          <a:prstGeom prst="rect">
            <a:avLst/>
          </a:prstGeom>
          <a:noFill/>
          <a:ln/>
        </p:spPr>
        <p:txBody>
          <a:bodyPr wrap="none" lIns="0" tIns="0" rIns="0" bIns="0" rtlCol="0" anchor="ctr"/>
          <a:lstStyle/>
          <a:p>
            <a:pPr algn="l" indent="0" marL="0">
              <a:buNone/>
            </a:pPr>
            <a:r>
              <a:rPr lang="en-US" sz="1536" b="1" dirty="0">
                <a:solidFill>
                  <a:srgbClr val="0C0B0A"/>
                </a:solidFill>
                <a:latin typeface="Anek Latin" pitchFamily="34" charset="0"/>
                <a:ea typeface="Anek Latin" pitchFamily="34" charset="-122"/>
                <a:cs typeface="Anek Latin" pitchFamily="34" charset="-120"/>
              </a:rPr>
              <a:t>→</a:t>
            </a:r>
            <a:endParaRPr lang="en-US" sz="1536" dirty="0"/>
          </a:p>
        </p:txBody>
      </p:sp>
      <p:sp>
        <p:nvSpPr>
          <p:cNvPr id="18" name="Text 16"/>
          <p:cNvSpPr/>
          <p:nvPr/>
        </p:nvSpPr>
        <p:spPr>
          <a:xfrm>
            <a:off x="9184481" y="2452688"/>
            <a:ext cx="235000" cy="123825"/>
          </a:xfrm>
          <a:prstGeom prst="rect">
            <a:avLst/>
          </a:prstGeom>
          <a:noFill/>
          <a:ln/>
        </p:spPr>
        <p:txBody>
          <a:bodyPr wrap="none" lIns="0" tIns="0" rIns="0" bIns="0" rtlCol="0" anchor="ctr"/>
          <a:lstStyle/>
          <a:p>
            <a:pPr algn="l" indent="0" marL="0">
              <a:buNone/>
            </a:pPr>
            <a:r>
              <a:rPr lang="en-US" sz="749" b="1" spc="67" kern="0" dirty="0">
                <a:solidFill>
                  <a:srgbClr val="FFFFFF"/>
                </a:solidFill>
                <a:latin typeface="IBM Plex Mono" pitchFamily="34" charset="0"/>
                <a:ea typeface="IBM Plex Mono" pitchFamily="34" charset="-122"/>
                <a:cs typeface="IBM Plex Mono" pitchFamily="34" charset="-120"/>
              </a:rPr>
              <a:t>SOM</a:t>
            </a:r>
            <a:endParaRPr lang="en-US" sz="749" dirty="0"/>
          </a:p>
        </p:txBody>
      </p:sp>
      <p:sp>
        <p:nvSpPr>
          <p:cNvPr id="19" name="Text 17"/>
          <p:cNvSpPr/>
          <p:nvPr/>
        </p:nvSpPr>
        <p:spPr>
          <a:xfrm>
            <a:off x="9107984" y="2653159"/>
            <a:ext cx="940743" cy="314325"/>
          </a:xfrm>
          <a:prstGeom prst="rect">
            <a:avLst/>
          </a:prstGeom>
          <a:noFill/>
          <a:ln/>
        </p:spPr>
        <p:txBody>
          <a:bodyPr wrap="none" lIns="0" tIns="0" rIns="0" bIns="0" rtlCol="0" anchor="ctr"/>
          <a:lstStyle/>
          <a:p>
            <a:pPr algn="l" indent="0" marL="0">
              <a:buNone/>
            </a:pPr>
            <a:r>
              <a:rPr lang="en-US" sz="2256" b="1" spc="-45" kern="0" dirty="0">
                <a:solidFill>
                  <a:srgbClr val="FFFFFF"/>
                </a:solidFill>
                <a:latin typeface="Anek Latin" pitchFamily="34" charset="0"/>
                <a:ea typeface="Anek Latin" pitchFamily="34" charset="-122"/>
                <a:cs typeface="Anek Latin" pitchFamily="34" charset="-120"/>
              </a:rPr>
              <a:t>10,000</a:t>
            </a:r>
            <a:endParaRPr lang="en-US" sz="2256" dirty="0"/>
          </a:p>
        </p:txBody>
      </p:sp>
      <p:sp>
        <p:nvSpPr>
          <p:cNvPr id="20" name="Text 18"/>
          <p:cNvSpPr/>
          <p:nvPr/>
        </p:nvSpPr>
        <p:spPr>
          <a:xfrm>
            <a:off x="9107984" y="3015555"/>
            <a:ext cx="1614339" cy="152400"/>
          </a:xfrm>
          <a:prstGeom prst="rect">
            <a:avLst/>
          </a:prstGeom>
          <a:noFill/>
          <a:ln/>
        </p:spPr>
        <p:txBody>
          <a:bodyPr wrap="none" lIns="0" tIns="0" rIns="0" bIns="0" rtlCol="0" anchor="ctr"/>
          <a:lstStyle/>
          <a:p>
            <a:pPr algn="l" indent="0" marL="0">
              <a:buNone/>
            </a:pPr>
            <a:r>
              <a:rPr lang="en-US" sz="1075" dirty="0">
                <a:solidFill>
                  <a:srgbClr val="FFFFFF"/>
                </a:solidFill>
                <a:latin typeface="Anek Latin" pitchFamily="34" charset="0"/>
                <a:ea typeface="Anek Latin" pitchFamily="34" charset="-122"/>
                <a:cs typeface="Anek Latin" pitchFamily="34" charset="-120"/>
              </a:rPr>
              <a:t>subscribers, our 3-year goal</a:t>
            </a:r>
            <a:endParaRPr lang="en-US" sz="1075" dirty="0"/>
          </a:p>
        </p:txBody>
      </p:sp>
      <p:sp>
        <p:nvSpPr>
          <p:cNvPr id="21" name="Text 19"/>
          <p:cNvSpPr/>
          <p:nvPr/>
        </p:nvSpPr>
        <p:spPr>
          <a:xfrm>
            <a:off x="9107984" y="3223468"/>
            <a:ext cx="2266950" cy="123825"/>
          </a:xfrm>
          <a:prstGeom prst="rect">
            <a:avLst/>
          </a:prstGeom>
          <a:noFill/>
          <a:ln/>
        </p:spPr>
        <p:txBody>
          <a:bodyPr wrap="none" lIns="0" tIns="0" rIns="0" bIns="0" rtlCol="0" anchor="ctr"/>
          <a:lstStyle/>
          <a:p>
            <a:pPr algn="l" indent="0" marL="0">
              <a:buNone/>
            </a:pPr>
            <a:r>
              <a:rPr lang="en-US" sz="750" dirty="0">
                <a:solidFill>
                  <a:srgbClr val="A59E94"/>
                </a:solidFill>
                <a:latin typeface="IBM Plex Mono" pitchFamily="34" charset="0"/>
                <a:ea typeface="IBM Plex Mono" pitchFamily="34" charset="-122"/>
                <a:cs typeface="IBM Plex Mono" pitchFamily="34" charset="-120"/>
              </a:rPr>
              <a:t>Tijori, a similar research product, has</a:t>
            </a:r>
            <a:endParaRPr lang="en-US" sz="750" dirty="0"/>
          </a:p>
        </p:txBody>
      </p:sp>
      <p:sp>
        <p:nvSpPr>
          <p:cNvPr id="22" name="Text 20"/>
          <p:cNvSpPr/>
          <p:nvPr/>
        </p:nvSpPr>
        <p:spPr>
          <a:xfrm>
            <a:off x="9107984" y="3352056"/>
            <a:ext cx="781050" cy="123825"/>
          </a:xfrm>
          <a:prstGeom prst="rect">
            <a:avLst/>
          </a:prstGeom>
          <a:noFill/>
          <a:ln/>
        </p:spPr>
        <p:txBody>
          <a:bodyPr wrap="none" lIns="0" tIns="0" rIns="0" bIns="0" rtlCol="0" anchor="ctr"/>
          <a:lstStyle/>
          <a:p>
            <a:pPr algn="l" indent="0" marL="0">
              <a:buNone/>
            </a:pPr>
            <a:r>
              <a:rPr lang="en-US" sz="750" dirty="0">
                <a:solidFill>
                  <a:srgbClr val="A59E94"/>
                </a:solidFill>
                <a:latin typeface="IBM Plex Mono" pitchFamily="34" charset="0"/>
                <a:ea typeface="IBM Plex Mono" pitchFamily="34" charset="-122"/>
                <a:cs typeface="IBM Plex Mono" pitchFamily="34" charset="-120"/>
              </a:rPr>
              <a:t>15,000 paying</a:t>
            </a:r>
            <a:endParaRPr lang="en-US" sz="750" dirty="0"/>
          </a:p>
        </p:txBody>
      </p:sp>
      <p:sp>
        <p:nvSpPr>
          <p:cNvPr id="23" name="Text 21"/>
          <p:cNvSpPr/>
          <p:nvPr/>
        </p:nvSpPr>
        <p:spPr>
          <a:xfrm>
            <a:off x="585192" y="4028926"/>
            <a:ext cx="1268909" cy="266700"/>
          </a:xfrm>
          <a:prstGeom prst="rect">
            <a:avLst/>
          </a:prstGeom>
          <a:noFill/>
          <a:ln/>
        </p:spPr>
        <p:txBody>
          <a:bodyPr wrap="none" lIns="0" tIns="0" rIns="0" bIns="0" rtlCol="0" anchor="ctr"/>
          <a:lstStyle/>
          <a:p>
            <a:pPr algn="l" indent="0" marL="0">
              <a:buNone/>
            </a:pPr>
            <a:r>
              <a:rPr lang="en-US" sz="1920" b="1" spc="-38" kern="0" dirty="0">
                <a:solidFill>
                  <a:srgbClr val="0C0B0A"/>
                </a:solidFill>
                <a:latin typeface="Anek Latin" pitchFamily="34" charset="0"/>
                <a:ea typeface="Anek Latin" pitchFamily="34" charset="-122"/>
                <a:cs typeface="Anek Latin" pitchFamily="34" charset="-120"/>
              </a:rPr>
              <a:t>Institutions</a:t>
            </a:r>
            <a:endParaRPr lang="en-US" sz="1920" dirty="0"/>
          </a:p>
        </p:txBody>
      </p:sp>
      <p:sp>
        <p:nvSpPr>
          <p:cNvPr id="24" name="Text 22"/>
          <p:cNvSpPr/>
          <p:nvPr/>
        </p:nvSpPr>
        <p:spPr>
          <a:xfrm>
            <a:off x="585192" y="4364682"/>
            <a:ext cx="2408486" cy="152400"/>
          </a:xfrm>
          <a:prstGeom prst="rect">
            <a:avLst/>
          </a:prstGeom>
          <a:noFill/>
          <a:ln/>
        </p:spPr>
        <p:txBody>
          <a:bodyPr wrap="none" lIns="0" tIns="0" rIns="0" bIns="0" rtlCol="0" anchor="ctr"/>
          <a:lstStyle/>
          <a:p>
            <a:pPr algn="l" indent="0" marL="0">
              <a:buNone/>
            </a:pPr>
            <a:r>
              <a:rPr lang="en-US" sz="1075" dirty="0">
                <a:solidFill>
                  <a:srgbClr val="48443E"/>
                </a:solidFill>
                <a:latin typeface="Anek Latin" pitchFamily="34" charset="0"/>
                <a:ea typeface="Anek Latin" pitchFamily="34" charset="-122"/>
                <a:cs typeface="Anek Latin" pitchFamily="34" charset="-120"/>
              </a:rPr>
              <a:t>Research, risk, strategy and policy teams ·</a:t>
            </a:r>
            <a:endParaRPr lang="en-US" sz="1075" dirty="0"/>
          </a:p>
        </p:txBody>
      </p:sp>
      <p:sp>
        <p:nvSpPr>
          <p:cNvPr id="25" name="Text 23"/>
          <p:cNvSpPr/>
          <p:nvPr/>
        </p:nvSpPr>
        <p:spPr>
          <a:xfrm>
            <a:off x="585192" y="4542234"/>
            <a:ext cx="627013" cy="152400"/>
          </a:xfrm>
          <a:prstGeom prst="rect">
            <a:avLst/>
          </a:prstGeom>
          <a:noFill/>
          <a:ln/>
        </p:spPr>
        <p:txBody>
          <a:bodyPr wrap="none" lIns="0" tIns="0" rIns="0" bIns="0" rtlCol="0" anchor="ctr"/>
          <a:lstStyle/>
          <a:p>
            <a:pPr algn="l" indent="0" marL="0">
              <a:buNone/>
            </a:pPr>
            <a:r>
              <a:rPr lang="en-US" sz="1075" dirty="0">
                <a:solidFill>
                  <a:srgbClr val="48443E"/>
                </a:solidFill>
                <a:latin typeface="Anek Latin" pitchFamily="34" charset="0"/>
                <a:ea typeface="Anek Latin" pitchFamily="34" charset="-122"/>
                <a:cs typeface="Anek Latin" pitchFamily="34" charset="-120"/>
              </a:rPr>
              <a:t>B2B &amp; B2G</a:t>
            </a:r>
            <a:endParaRPr lang="en-US" sz="1075" dirty="0"/>
          </a:p>
        </p:txBody>
      </p:sp>
      <p:sp>
        <p:nvSpPr>
          <p:cNvPr id="26" name="Text 24"/>
          <p:cNvSpPr/>
          <p:nvPr/>
        </p:nvSpPr>
        <p:spPr>
          <a:xfrm>
            <a:off x="661690" y="4812804"/>
            <a:ext cx="956518" cy="123825"/>
          </a:xfrm>
          <a:prstGeom prst="rect">
            <a:avLst/>
          </a:prstGeom>
          <a:noFill/>
          <a:ln/>
        </p:spPr>
        <p:txBody>
          <a:bodyPr wrap="none" lIns="0" tIns="0" rIns="0" bIns="0" rtlCol="0" anchor="ctr"/>
          <a:lstStyle/>
          <a:p>
            <a:pPr algn="l" indent="0" marL="0">
              <a:buNone/>
            </a:pPr>
            <a:r>
              <a:rPr lang="en-US" sz="749" b="1" spc="67" kern="0" dirty="0">
                <a:solidFill>
                  <a:srgbClr val="48443E"/>
                </a:solidFill>
                <a:latin typeface="IBM Plex Mono" pitchFamily="34" charset="0"/>
                <a:ea typeface="IBM Plex Mono" pitchFamily="34" charset="-122"/>
                <a:cs typeface="IBM Plex Mono" pitchFamily="34" charset="-120"/>
              </a:rPr>
              <a:t>₹4 LAKH A YEAR</a:t>
            </a:r>
            <a:endParaRPr lang="en-US" sz="749" dirty="0"/>
          </a:p>
        </p:txBody>
      </p:sp>
      <p:sp>
        <p:nvSpPr>
          <p:cNvPr id="27" name="Text 25"/>
          <p:cNvSpPr/>
          <p:nvPr/>
        </p:nvSpPr>
        <p:spPr>
          <a:xfrm>
            <a:off x="3492103" y="3986957"/>
            <a:ext cx="235000" cy="123825"/>
          </a:xfrm>
          <a:prstGeom prst="rect">
            <a:avLst/>
          </a:prstGeom>
          <a:noFill/>
          <a:ln/>
        </p:spPr>
        <p:txBody>
          <a:bodyPr wrap="none" lIns="0" tIns="0" rIns="0" bIns="0" rtlCol="0" anchor="ctr"/>
          <a:lstStyle/>
          <a:p>
            <a:pPr algn="l" indent="0" marL="0">
              <a:buNone/>
            </a:pPr>
            <a:r>
              <a:rPr lang="en-US" sz="749" b="1" spc="67" kern="0" dirty="0">
                <a:solidFill>
                  <a:srgbClr val="48443E"/>
                </a:solidFill>
                <a:latin typeface="IBM Plex Mono" pitchFamily="34" charset="0"/>
                <a:ea typeface="IBM Plex Mono" pitchFamily="34" charset="-122"/>
                <a:cs typeface="IBM Plex Mono" pitchFamily="34" charset="-120"/>
              </a:rPr>
              <a:t>TAM</a:t>
            </a:r>
            <a:endParaRPr lang="en-US" sz="749" dirty="0"/>
          </a:p>
        </p:txBody>
      </p:sp>
      <p:sp>
        <p:nvSpPr>
          <p:cNvPr id="28" name="Text 26"/>
          <p:cNvSpPr/>
          <p:nvPr/>
        </p:nvSpPr>
        <p:spPr>
          <a:xfrm>
            <a:off x="3415605" y="4187428"/>
            <a:ext cx="1194346" cy="314325"/>
          </a:xfrm>
          <a:prstGeom prst="rect">
            <a:avLst/>
          </a:prstGeom>
          <a:noFill/>
          <a:ln/>
        </p:spPr>
        <p:txBody>
          <a:bodyPr wrap="none" lIns="0" tIns="0" rIns="0" bIns="0" rtlCol="0" anchor="ctr"/>
          <a:lstStyle/>
          <a:p>
            <a:pPr algn="l" indent="0" marL="0">
              <a:buNone/>
            </a:pPr>
            <a:r>
              <a:rPr lang="en-US" sz="2256" b="1" spc="-45" kern="0" dirty="0">
                <a:solidFill>
                  <a:srgbClr val="0C0B0A"/>
                </a:solidFill>
                <a:latin typeface="Anek Latin" pitchFamily="34" charset="0"/>
                <a:ea typeface="Anek Latin" pitchFamily="34" charset="-122"/>
                <a:cs typeface="Anek Latin" pitchFamily="34" charset="-120"/>
              </a:rPr>
              <a:t>1.08 lakh</a:t>
            </a:r>
            <a:endParaRPr lang="en-US" sz="2256" dirty="0"/>
          </a:p>
        </p:txBody>
      </p:sp>
      <p:sp>
        <p:nvSpPr>
          <p:cNvPr id="29" name="Text 27"/>
          <p:cNvSpPr/>
          <p:nvPr/>
        </p:nvSpPr>
        <p:spPr>
          <a:xfrm>
            <a:off x="3415605" y="4549825"/>
            <a:ext cx="1984623" cy="152400"/>
          </a:xfrm>
          <a:prstGeom prst="rect">
            <a:avLst/>
          </a:prstGeom>
          <a:noFill/>
          <a:ln/>
        </p:spPr>
        <p:txBody>
          <a:bodyPr wrap="none" lIns="0" tIns="0" rIns="0" bIns="0" rtlCol="0" anchor="ctr"/>
          <a:lstStyle/>
          <a:p>
            <a:pPr algn="l" indent="0" marL="0">
              <a:buNone/>
            </a:pPr>
            <a:r>
              <a:rPr lang="en-US" sz="1075" dirty="0">
                <a:solidFill>
                  <a:srgbClr val="48443E"/>
                </a:solidFill>
                <a:latin typeface="Anek Latin" pitchFamily="34" charset="0"/>
                <a:ea typeface="Anek Latin" pitchFamily="34" charset="-122"/>
                <a:cs typeface="Anek Latin" pitchFamily="34" charset="-120"/>
              </a:rPr>
              <a:t>organisations with 100+ staff, plus</a:t>
            </a:r>
            <a:endParaRPr lang="en-US" sz="1075" dirty="0"/>
          </a:p>
        </p:txBody>
      </p:sp>
      <p:sp>
        <p:nvSpPr>
          <p:cNvPr id="30" name="Text 28"/>
          <p:cNvSpPr/>
          <p:nvPr/>
        </p:nvSpPr>
        <p:spPr>
          <a:xfrm>
            <a:off x="3415605" y="4724698"/>
            <a:ext cx="863947" cy="152400"/>
          </a:xfrm>
          <a:prstGeom prst="rect">
            <a:avLst/>
          </a:prstGeom>
          <a:noFill/>
          <a:ln/>
        </p:spPr>
        <p:txBody>
          <a:bodyPr wrap="none" lIns="0" tIns="0" rIns="0" bIns="0" rtlCol="0" anchor="ctr"/>
          <a:lstStyle/>
          <a:p>
            <a:pPr algn="l" indent="0" marL="0">
              <a:buNone/>
            </a:pPr>
            <a:r>
              <a:rPr lang="en-US" sz="1075" dirty="0">
                <a:solidFill>
                  <a:srgbClr val="48443E"/>
                </a:solidFill>
                <a:latin typeface="Anek Latin" pitchFamily="34" charset="0"/>
                <a:ea typeface="Anek Latin" pitchFamily="34" charset="-122"/>
                <a:cs typeface="Anek Latin" pitchFamily="34" charset="-120"/>
              </a:rPr>
              <a:t>research firms</a:t>
            </a:r>
            <a:endParaRPr lang="en-US" sz="1075" dirty="0"/>
          </a:p>
        </p:txBody>
      </p:sp>
      <p:sp>
        <p:nvSpPr>
          <p:cNvPr id="31" name="Text 29"/>
          <p:cNvSpPr/>
          <p:nvPr/>
        </p:nvSpPr>
        <p:spPr>
          <a:xfrm>
            <a:off x="3415605" y="4932611"/>
            <a:ext cx="1752600" cy="123825"/>
          </a:xfrm>
          <a:prstGeom prst="rect">
            <a:avLst/>
          </a:prstGeom>
          <a:noFill/>
          <a:ln/>
        </p:spPr>
        <p:txBody>
          <a:bodyPr wrap="none" lIns="0" tIns="0" rIns="0" bIns="0" rtlCol="0" anchor="ctr"/>
          <a:lstStyle/>
          <a:p>
            <a:pPr algn="l" indent="0" marL="0">
              <a:buNone/>
            </a:pPr>
            <a:r>
              <a:rPr lang="en-US" sz="750" dirty="0">
                <a:solidFill>
                  <a:srgbClr val="7B756C"/>
                </a:solidFill>
                <a:latin typeface="IBM Plex Mono" pitchFamily="34" charset="0"/>
                <a:ea typeface="IBM Plex Mono" pitchFamily="34" charset="-122"/>
                <a:cs typeface="IBM Plex Mono" pitchFamily="34" charset="-120"/>
              </a:rPr>
              <a:t>CompanyData, RevenueBase, 2026</a:t>
            </a:r>
            <a:endParaRPr lang="en-US" sz="750" dirty="0"/>
          </a:p>
        </p:txBody>
      </p:sp>
      <p:sp>
        <p:nvSpPr>
          <p:cNvPr id="32" name="Text 30"/>
          <p:cNvSpPr/>
          <p:nvPr/>
        </p:nvSpPr>
        <p:spPr>
          <a:xfrm>
            <a:off x="5794177" y="4402187"/>
            <a:ext cx="218331" cy="209550"/>
          </a:xfrm>
          <a:prstGeom prst="rect">
            <a:avLst/>
          </a:prstGeom>
          <a:noFill/>
          <a:ln/>
        </p:spPr>
        <p:txBody>
          <a:bodyPr wrap="none" lIns="0" tIns="0" rIns="0" bIns="0" rtlCol="0" anchor="ctr"/>
          <a:lstStyle/>
          <a:p>
            <a:pPr algn="l" indent="0" marL="0">
              <a:buNone/>
            </a:pPr>
            <a:r>
              <a:rPr lang="en-US" sz="1536" b="1" dirty="0">
                <a:solidFill>
                  <a:srgbClr val="0C0B0A"/>
                </a:solidFill>
                <a:latin typeface="Anek Latin" pitchFamily="34" charset="0"/>
                <a:ea typeface="Anek Latin" pitchFamily="34" charset="-122"/>
                <a:cs typeface="Anek Latin" pitchFamily="34" charset="-120"/>
              </a:rPr>
              <a:t>→</a:t>
            </a:r>
            <a:endParaRPr lang="en-US" sz="1536" dirty="0"/>
          </a:p>
        </p:txBody>
      </p:sp>
      <p:sp>
        <p:nvSpPr>
          <p:cNvPr id="33" name="Text 31"/>
          <p:cNvSpPr/>
          <p:nvPr/>
        </p:nvSpPr>
        <p:spPr>
          <a:xfrm>
            <a:off x="6338143" y="3986957"/>
            <a:ext cx="235000" cy="123825"/>
          </a:xfrm>
          <a:prstGeom prst="rect">
            <a:avLst/>
          </a:prstGeom>
          <a:noFill/>
          <a:ln/>
        </p:spPr>
        <p:txBody>
          <a:bodyPr wrap="none" lIns="0" tIns="0" rIns="0" bIns="0" rtlCol="0" anchor="ctr"/>
          <a:lstStyle/>
          <a:p>
            <a:pPr algn="l" indent="0" marL="0">
              <a:buNone/>
            </a:pPr>
            <a:r>
              <a:rPr lang="en-US" sz="749" b="1" spc="67" kern="0" dirty="0">
                <a:solidFill>
                  <a:srgbClr val="48443E"/>
                </a:solidFill>
                <a:latin typeface="IBM Plex Mono" pitchFamily="34" charset="0"/>
                <a:ea typeface="IBM Plex Mono" pitchFamily="34" charset="-122"/>
                <a:cs typeface="IBM Plex Mono" pitchFamily="34" charset="-120"/>
              </a:rPr>
              <a:t>SAM</a:t>
            </a:r>
            <a:endParaRPr lang="en-US" sz="749" dirty="0"/>
          </a:p>
        </p:txBody>
      </p:sp>
      <p:sp>
        <p:nvSpPr>
          <p:cNvPr id="34" name="Text 32"/>
          <p:cNvSpPr/>
          <p:nvPr/>
        </p:nvSpPr>
        <p:spPr>
          <a:xfrm>
            <a:off x="6261646" y="4187428"/>
            <a:ext cx="773013" cy="314325"/>
          </a:xfrm>
          <a:prstGeom prst="rect">
            <a:avLst/>
          </a:prstGeom>
          <a:noFill/>
          <a:ln/>
        </p:spPr>
        <p:txBody>
          <a:bodyPr wrap="none" lIns="0" tIns="0" rIns="0" bIns="0" rtlCol="0" anchor="ctr"/>
          <a:lstStyle/>
          <a:p>
            <a:pPr algn="l" indent="0" marL="0">
              <a:buNone/>
            </a:pPr>
            <a:r>
              <a:rPr lang="en-US" sz="2256" b="1" spc="-45" kern="0" dirty="0">
                <a:solidFill>
                  <a:srgbClr val="0C0B0A"/>
                </a:solidFill>
                <a:latin typeface="Anek Latin" pitchFamily="34" charset="0"/>
                <a:ea typeface="Anek Latin" pitchFamily="34" charset="-122"/>
                <a:cs typeface="Anek Latin" pitchFamily="34" charset="-120"/>
              </a:rPr>
              <a:t>2,350</a:t>
            </a:r>
            <a:endParaRPr lang="en-US" sz="2256" dirty="0"/>
          </a:p>
        </p:txBody>
      </p:sp>
      <p:sp>
        <p:nvSpPr>
          <p:cNvPr id="35" name="Text 33"/>
          <p:cNvSpPr/>
          <p:nvPr/>
        </p:nvSpPr>
        <p:spPr>
          <a:xfrm>
            <a:off x="6261646" y="4549825"/>
            <a:ext cx="2033141" cy="152400"/>
          </a:xfrm>
          <a:prstGeom prst="rect">
            <a:avLst/>
          </a:prstGeom>
          <a:noFill/>
          <a:ln/>
        </p:spPr>
        <p:txBody>
          <a:bodyPr wrap="none" lIns="0" tIns="0" rIns="0" bIns="0" rtlCol="0" anchor="ctr"/>
          <a:lstStyle/>
          <a:p>
            <a:pPr algn="l" indent="0" marL="0">
              <a:buNone/>
            </a:pPr>
            <a:r>
              <a:rPr lang="en-US" sz="1075" dirty="0">
                <a:solidFill>
                  <a:srgbClr val="48443E"/>
                </a:solidFill>
                <a:latin typeface="Anek Latin" pitchFamily="34" charset="0"/>
                <a:ea typeface="Anek Latin" pitchFamily="34" charset="-122"/>
                <a:cs typeface="Anek Latin" pitchFamily="34" charset="-120"/>
              </a:rPr>
              <a:t>already pay for one Indian research</a:t>
            </a:r>
            <a:endParaRPr lang="en-US" sz="1075" dirty="0"/>
          </a:p>
        </p:txBody>
      </p:sp>
      <p:sp>
        <p:nvSpPr>
          <p:cNvPr id="36" name="Text 34"/>
          <p:cNvSpPr/>
          <p:nvPr/>
        </p:nvSpPr>
        <p:spPr>
          <a:xfrm>
            <a:off x="6261646" y="4724698"/>
            <a:ext cx="543818" cy="152400"/>
          </a:xfrm>
          <a:prstGeom prst="rect">
            <a:avLst/>
          </a:prstGeom>
          <a:noFill/>
          <a:ln/>
        </p:spPr>
        <p:txBody>
          <a:bodyPr wrap="none" lIns="0" tIns="0" rIns="0" bIns="0" rtlCol="0" anchor="ctr"/>
          <a:lstStyle/>
          <a:p>
            <a:pPr algn="l" indent="0" marL="0">
              <a:buNone/>
            </a:pPr>
            <a:r>
              <a:rPr lang="en-US" sz="1075" dirty="0">
                <a:solidFill>
                  <a:srgbClr val="48443E"/>
                </a:solidFill>
                <a:latin typeface="Anek Latin" pitchFamily="34" charset="0"/>
                <a:ea typeface="Anek Latin" pitchFamily="34" charset="-122"/>
                <a:cs typeface="Anek Latin" pitchFamily="34" charset="-120"/>
              </a:rPr>
              <a:t>platform</a:t>
            </a:r>
            <a:endParaRPr lang="en-US" sz="1075" dirty="0"/>
          </a:p>
        </p:txBody>
      </p:sp>
      <p:sp>
        <p:nvSpPr>
          <p:cNvPr id="37" name="Text 35"/>
          <p:cNvSpPr/>
          <p:nvPr/>
        </p:nvSpPr>
        <p:spPr>
          <a:xfrm>
            <a:off x="6261646" y="4932611"/>
            <a:ext cx="1352550" cy="123825"/>
          </a:xfrm>
          <a:prstGeom prst="rect">
            <a:avLst/>
          </a:prstGeom>
          <a:noFill/>
          <a:ln/>
        </p:spPr>
        <p:txBody>
          <a:bodyPr wrap="none" lIns="0" tIns="0" rIns="0" bIns="0" rtlCol="0" anchor="ctr"/>
          <a:lstStyle/>
          <a:p>
            <a:pPr algn="l" indent="0" marL="0">
              <a:buNone/>
            </a:pPr>
            <a:r>
              <a:rPr lang="en-US" sz="750" dirty="0">
                <a:solidFill>
                  <a:srgbClr val="7B756C"/>
                </a:solidFill>
                <a:latin typeface="IBM Plex Mono" pitchFamily="34" charset="0"/>
                <a:ea typeface="IBM Plex Mono" pitchFamily="34" charset="-122"/>
                <a:cs typeface="IBM Plex Mono" pitchFamily="34" charset="-120"/>
              </a:rPr>
              <a:t>Tracxn alone, June 2026</a:t>
            </a:r>
            <a:endParaRPr lang="en-US" sz="750" dirty="0"/>
          </a:p>
        </p:txBody>
      </p:sp>
      <p:sp>
        <p:nvSpPr>
          <p:cNvPr id="38" name="Text 36"/>
          <p:cNvSpPr/>
          <p:nvPr/>
        </p:nvSpPr>
        <p:spPr>
          <a:xfrm>
            <a:off x="8640366" y="4402187"/>
            <a:ext cx="218331" cy="209550"/>
          </a:xfrm>
          <a:prstGeom prst="rect">
            <a:avLst/>
          </a:prstGeom>
          <a:noFill/>
          <a:ln/>
        </p:spPr>
        <p:txBody>
          <a:bodyPr wrap="none" lIns="0" tIns="0" rIns="0" bIns="0" rtlCol="0" anchor="ctr"/>
          <a:lstStyle/>
          <a:p>
            <a:pPr algn="l" indent="0" marL="0">
              <a:buNone/>
            </a:pPr>
            <a:r>
              <a:rPr lang="en-US" sz="1536" b="1" dirty="0">
                <a:solidFill>
                  <a:srgbClr val="0C0B0A"/>
                </a:solidFill>
                <a:latin typeface="Anek Latin" pitchFamily="34" charset="0"/>
                <a:ea typeface="Anek Latin" pitchFamily="34" charset="-122"/>
                <a:cs typeface="Anek Latin" pitchFamily="34" charset="-120"/>
              </a:rPr>
              <a:t>→</a:t>
            </a:r>
            <a:endParaRPr lang="en-US" sz="1536" dirty="0"/>
          </a:p>
        </p:txBody>
      </p:sp>
      <p:sp>
        <p:nvSpPr>
          <p:cNvPr id="39" name="Text 37"/>
          <p:cNvSpPr/>
          <p:nvPr/>
        </p:nvSpPr>
        <p:spPr>
          <a:xfrm>
            <a:off x="9184481" y="3986957"/>
            <a:ext cx="235000" cy="123825"/>
          </a:xfrm>
          <a:prstGeom prst="rect">
            <a:avLst/>
          </a:prstGeom>
          <a:noFill/>
          <a:ln/>
        </p:spPr>
        <p:txBody>
          <a:bodyPr wrap="none" lIns="0" tIns="0" rIns="0" bIns="0" rtlCol="0" anchor="ctr"/>
          <a:lstStyle/>
          <a:p>
            <a:pPr algn="l" indent="0" marL="0">
              <a:buNone/>
            </a:pPr>
            <a:r>
              <a:rPr lang="en-US" sz="749" b="1" spc="67" kern="0" dirty="0">
                <a:solidFill>
                  <a:srgbClr val="FFFFFF"/>
                </a:solidFill>
                <a:latin typeface="IBM Plex Mono" pitchFamily="34" charset="0"/>
                <a:ea typeface="IBM Plex Mono" pitchFamily="34" charset="-122"/>
                <a:cs typeface="IBM Plex Mono" pitchFamily="34" charset="-120"/>
              </a:rPr>
              <a:t>SOM</a:t>
            </a:r>
            <a:endParaRPr lang="en-US" sz="749" dirty="0"/>
          </a:p>
        </p:txBody>
      </p:sp>
      <p:sp>
        <p:nvSpPr>
          <p:cNvPr id="40" name="Text 38"/>
          <p:cNvSpPr/>
          <p:nvPr/>
        </p:nvSpPr>
        <p:spPr>
          <a:xfrm>
            <a:off x="9107984" y="4187428"/>
            <a:ext cx="540990" cy="314325"/>
          </a:xfrm>
          <a:prstGeom prst="rect">
            <a:avLst/>
          </a:prstGeom>
          <a:noFill/>
          <a:ln/>
        </p:spPr>
        <p:txBody>
          <a:bodyPr wrap="none" lIns="0" tIns="0" rIns="0" bIns="0" rtlCol="0" anchor="ctr"/>
          <a:lstStyle/>
          <a:p>
            <a:pPr algn="l" indent="0" marL="0">
              <a:buNone/>
            </a:pPr>
            <a:r>
              <a:rPr lang="en-US" sz="2256" b="1" spc="-45" kern="0" dirty="0">
                <a:solidFill>
                  <a:srgbClr val="FFFFFF"/>
                </a:solidFill>
                <a:latin typeface="Anek Latin" pitchFamily="34" charset="0"/>
                <a:ea typeface="Anek Latin" pitchFamily="34" charset="-122"/>
                <a:cs typeface="Anek Latin" pitchFamily="34" charset="-120"/>
              </a:rPr>
              <a:t>100</a:t>
            </a:r>
            <a:endParaRPr lang="en-US" sz="2256" dirty="0"/>
          </a:p>
        </p:txBody>
      </p:sp>
      <p:sp>
        <p:nvSpPr>
          <p:cNvPr id="41" name="Text 39"/>
          <p:cNvSpPr/>
          <p:nvPr/>
        </p:nvSpPr>
        <p:spPr>
          <a:xfrm>
            <a:off x="9107984" y="4549825"/>
            <a:ext cx="1728490" cy="152400"/>
          </a:xfrm>
          <a:prstGeom prst="rect">
            <a:avLst/>
          </a:prstGeom>
          <a:noFill/>
          <a:ln/>
        </p:spPr>
        <p:txBody>
          <a:bodyPr wrap="none" lIns="0" tIns="0" rIns="0" bIns="0" rtlCol="0" anchor="ctr"/>
          <a:lstStyle/>
          <a:p>
            <a:pPr algn="l" indent="0" marL="0">
              <a:buNone/>
            </a:pPr>
            <a:r>
              <a:rPr lang="en-US" sz="1075" dirty="0">
                <a:solidFill>
                  <a:srgbClr val="FFFFFF"/>
                </a:solidFill>
                <a:latin typeface="Anek Latin" pitchFamily="34" charset="0"/>
                <a:ea typeface="Anek Latin" pitchFamily="34" charset="-122"/>
                <a:cs typeface="Anek Latin" pitchFamily="34" charset="-120"/>
              </a:rPr>
              <a:t>organisations, our 3-year goal</a:t>
            </a:r>
            <a:endParaRPr lang="en-US" sz="1075" dirty="0"/>
          </a:p>
        </p:txBody>
      </p:sp>
      <p:sp>
        <p:nvSpPr>
          <p:cNvPr id="42" name="Text 40"/>
          <p:cNvSpPr/>
          <p:nvPr/>
        </p:nvSpPr>
        <p:spPr>
          <a:xfrm>
            <a:off x="9107984" y="4757738"/>
            <a:ext cx="2038350" cy="123825"/>
          </a:xfrm>
          <a:prstGeom prst="rect">
            <a:avLst/>
          </a:prstGeom>
          <a:noFill/>
          <a:ln/>
        </p:spPr>
        <p:txBody>
          <a:bodyPr wrap="none" lIns="0" tIns="0" rIns="0" bIns="0" rtlCol="0" anchor="ctr"/>
          <a:lstStyle/>
          <a:p>
            <a:pPr algn="l" indent="0" marL="0">
              <a:buNone/>
            </a:pPr>
            <a:r>
              <a:rPr lang="en-US" sz="750" dirty="0">
                <a:solidFill>
                  <a:srgbClr val="A59E94"/>
                </a:solidFill>
                <a:latin typeface="IBM Plex Mono" pitchFamily="34" charset="0"/>
                <a:ea typeface="IBM Plex Mono" pitchFamily="34" charset="-122"/>
                <a:cs typeface="IBM Plex Mono" pitchFamily="34" charset="-120"/>
              </a:rPr>
              <a:t>Prewave, which maps world events to</a:t>
            </a:r>
            <a:endParaRPr lang="en-US" sz="750" dirty="0"/>
          </a:p>
        </p:txBody>
      </p:sp>
      <p:sp>
        <p:nvSpPr>
          <p:cNvPr id="43" name="Text 41"/>
          <p:cNvSpPr/>
          <p:nvPr/>
        </p:nvSpPr>
        <p:spPr>
          <a:xfrm>
            <a:off x="9107984" y="4886325"/>
            <a:ext cx="2324100" cy="123825"/>
          </a:xfrm>
          <a:prstGeom prst="rect">
            <a:avLst/>
          </a:prstGeom>
          <a:noFill/>
          <a:ln/>
        </p:spPr>
        <p:txBody>
          <a:bodyPr wrap="none" lIns="0" tIns="0" rIns="0" bIns="0" rtlCol="0" anchor="ctr"/>
          <a:lstStyle/>
          <a:p>
            <a:pPr algn="l" indent="0" marL="0">
              <a:buNone/>
            </a:pPr>
            <a:r>
              <a:rPr lang="en-US" sz="750" dirty="0">
                <a:solidFill>
                  <a:srgbClr val="A59E94"/>
                </a:solidFill>
                <a:latin typeface="IBM Plex Mono" pitchFamily="34" charset="0"/>
                <a:ea typeface="IBM Plex Mono" pitchFamily="34" charset="-122"/>
                <a:cs typeface="IBM Plex Mono" pitchFamily="34" charset="-120"/>
              </a:rPr>
              <a:t>business impact, serves 200+ enterprises</a:t>
            </a:r>
            <a:endParaRPr lang="en-US" sz="750" dirty="0"/>
          </a:p>
        </p:txBody>
      </p:sp>
      <p:sp>
        <p:nvSpPr>
          <p:cNvPr id="44" name="Text 42"/>
          <p:cNvSpPr/>
          <p:nvPr/>
        </p:nvSpPr>
        <p:spPr>
          <a:xfrm>
            <a:off x="585192" y="6048970"/>
            <a:ext cx="4178647" cy="133350"/>
          </a:xfrm>
          <a:prstGeom prst="rect">
            <a:avLst/>
          </a:prstGeom>
          <a:noFill/>
          <a:ln/>
        </p:spPr>
        <p:txBody>
          <a:bodyPr wrap="none" lIns="0" tIns="0" rIns="0" bIns="0" rtlCol="0" anchor="ctr"/>
          <a:lstStyle/>
          <a:p>
            <a:pPr algn="l" indent="0" marL="0">
              <a:buNone/>
            </a:pPr>
            <a:r>
              <a:rPr lang="en-US" sz="788" dirty="0">
                <a:solidFill>
                  <a:srgbClr val="7B756C"/>
                </a:solidFill>
                <a:latin typeface="IBM Plex Mono" pitchFamily="34" charset="0"/>
                <a:ea typeface="IBM Plex Mono" pitchFamily="34" charset="-122"/>
                <a:cs typeface="IBM Plex Mono" pitchFamily="34" charset="-120"/>
              </a:rPr>
              <a:t>Every figure is sourced in appendix A1, with the detail in A2 and A3.</a:t>
            </a:r>
            <a:endParaRPr lang="en-US" sz="788" dirty="0"/>
          </a:p>
        </p:txBody>
      </p:sp>
      <p:sp>
        <p:nvSpPr>
          <p:cNvPr id="45" name="Text 43"/>
          <p:cNvSpPr/>
          <p:nvPr/>
        </p:nvSpPr>
        <p:spPr>
          <a:xfrm>
            <a:off x="816620" y="6389638"/>
            <a:ext cx="302568" cy="133350"/>
          </a:xfrm>
          <a:prstGeom prst="rect">
            <a:avLst/>
          </a:prstGeom>
          <a:noFill/>
          <a:ln/>
        </p:spPr>
        <p:txBody>
          <a:bodyPr wrap="none" lIns="0" tIns="0" rIns="0" bIns="0" rtlCol="0" anchor="ctr"/>
          <a:lstStyle/>
          <a:p>
            <a:pPr algn="l" indent="0" marL="0">
              <a:buNone/>
            </a:pPr>
            <a:r>
              <a:rPr lang="en-US" sz="941" b="1" spc="-9" kern="0" dirty="0">
                <a:solidFill>
                  <a:srgbClr val="0C0B0A"/>
                </a:solidFill>
                <a:latin typeface="Anek Latin" pitchFamily="34" charset="0"/>
                <a:ea typeface="Anek Latin" pitchFamily="34" charset="-122"/>
                <a:cs typeface="Anek Latin" pitchFamily="34" charset="-120"/>
              </a:rPr>
              <a:t>Oozh</a:t>
            </a:r>
            <a:endParaRPr lang="en-US" sz="941" dirty="0"/>
          </a:p>
        </p:txBody>
      </p:sp>
      <p:sp>
        <p:nvSpPr>
          <p:cNvPr id="46" name="Text 44"/>
          <p:cNvSpPr/>
          <p:nvPr/>
        </p:nvSpPr>
        <p:spPr>
          <a:xfrm>
            <a:off x="11187113" y="6389787"/>
            <a:ext cx="457795" cy="133350"/>
          </a:xfrm>
          <a:prstGeom prst="rect">
            <a:avLst/>
          </a:prstGeom>
          <a:noFill/>
          <a:ln/>
        </p:spPr>
        <p:txBody>
          <a:bodyPr wrap="none" lIns="0" tIns="0" rIns="0" bIns="0" rtlCol="0" anchor="ctr"/>
          <a:lstStyle/>
          <a:p>
            <a:pPr algn="l" indent="0" marL="0">
              <a:buNone/>
            </a:pPr>
            <a:r>
              <a:rPr lang="en-US" sz="787" dirty="0">
                <a:solidFill>
                  <a:srgbClr val="7B756C"/>
                </a:solidFill>
                <a:latin typeface="IBM Plex Mono" pitchFamily="34" charset="0"/>
                <a:ea typeface="IBM Plex Mono" pitchFamily="34" charset="-122"/>
                <a:cs typeface="IBM Plex Mono" pitchFamily="34" charset="-120"/>
              </a:rPr>
              <a:t>05 / 11</a:t>
            </a:r>
            <a:endParaRPr lang="en-US" sz="787"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585192" y="465832"/>
            <a:ext cx="850106" cy="123825"/>
          </a:xfrm>
          <a:prstGeom prst="rect">
            <a:avLst/>
          </a:prstGeom>
          <a:noFill/>
          <a:ln/>
        </p:spPr>
        <p:txBody>
          <a:bodyPr wrap="none" lIns="0" tIns="0" rIns="0" bIns="0" rtlCol="0" anchor="ctr"/>
          <a:lstStyle/>
          <a:p>
            <a:pPr algn="l" indent="0" marL="0">
              <a:buNone/>
            </a:pPr>
            <a:r>
              <a:rPr lang="en-US" sz="883" b="1" spc="283" kern="0" dirty="0">
                <a:solidFill>
                  <a:srgbClr val="7B756C"/>
                </a:solidFill>
                <a:latin typeface="Anek Latin" pitchFamily="34" charset="0"/>
                <a:ea typeface="Anek Latin" pitchFamily="34" charset="-122"/>
                <a:cs typeface="Anek Latin" pitchFamily="34" charset="-120"/>
              </a:rPr>
              <a:t>PROGRESS</a:t>
            </a:r>
            <a:endParaRPr lang="en-US" sz="883" dirty="0"/>
          </a:p>
        </p:txBody>
      </p:sp>
      <p:sp>
        <p:nvSpPr>
          <p:cNvPr id="3" name="Text 1"/>
          <p:cNvSpPr/>
          <p:nvPr/>
        </p:nvSpPr>
        <p:spPr>
          <a:xfrm>
            <a:off x="585192" y="1837283"/>
            <a:ext cx="2800052" cy="542925"/>
          </a:xfrm>
          <a:prstGeom prst="rect">
            <a:avLst/>
          </a:prstGeom>
          <a:noFill/>
          <a:ln/>
        </p:spPr>
        <p:txBody>
          <a:bodyPr wrap="none" lIns="0" tIns="0" rIns="0" bIns="0" rtlCol="0" anchor="ctr"/>
          <a:lstStyle/>
          <a:p>
            <a:pPr algn="l" indent="0" marL="0">
              <a:buNone/>
            </a:pPr>
            <a:r>
              <a:rPr lang="en-US" sz="3936" b="1" spc="-94" kern="0" dirty="0">
                <a:solidFill>
                  <a:srgbClr val="0C0B0A"/>
                </a:solidFill>
                <a:latin typeface="Anek Latin" pitchFamily="34" charset="0"/>
                <a:ea typeface="Anek Latin" pitchFamily="34" charset="-122"/>
                <a:cs typeface="Anek Latin" pitchFamily="34" charset="-120"/>
              </a:rPr>
              <a:t>MVP built in</a:t>
            </a:r>
            <a:endParaRPr lang="en-US" sz="3936" dirty="0"/>
          </a:p>
        </p:txBody>
      </p:sp>
      <p:sp>
        <p:nvSpPr>
          <p:cNvPr id="4" name="Text 2"/>
          <p:cNvSpPr/>
          <p:nvPr/>
        </p:nvSpPr>
        <p:spPr>
          <a:xfrm rot="21390000">
            <a:off x="3564097" y="1837334"/>
            <a:ext cx="2299990" cy="542925"/>
          </a:xfrm>
          <a:prstGeom prst="rect">
            <a:avLst/>
          </a:prstGeom>
          <a:noFill/>
          <a:ln/>
        </p:spPr>
        <p:txBody>
          <a:bodyPr wrap="none" lIns="0" tIns="0" rIns="0" bIns="0" rtlCol="0" anchor="ctr"/>
          <a:lstStyle/>
          <a:p>
            <a:pPr algn="ctr" indent="0" marL="0">
              <a:buNone/>
            </a:pPr>
            <a:r>
              <a:rPr lang="en-US" sz="3936" b="1" spc="-94" kern="0" dirty="0">
                <a:solidFill>
                  <a:srgbClr val="FFFFFF"/>
                </a:solidFill>
                <a:latin typeface="Anek Latin" pitchFamily="34" charset="0"/>
                <a:ea typeface="Anek Latin" pitchFamily="34" charset="-122"/>
                <a:cs typeface="Anek Latin" pitchFamily="34" charset="-120"/>
              </a:rPr>
              <a:t>3 months,</a:t>
            </a:r>
            <a:endParaRPr lang="en-US" sz="3936" dirty="0"/>
          </a:p>
        </p:txBody>
      </p:sp>
      <p:sp>
        <p:nvSpPr>
          <p:cNvPr id="5" name="Text 3"/>
          <p:cNvSpPr/>
          <p:nvPr/>
        </p:nvSpPr>
        <p:spPr>
          <a:xfrm>
            <a:off x="6084243" y="1837283"/>
            <a:ext cx="2432000" cy="542925"/>
          </a:xfrm>
          <a:prstGeom prst="rect">
            <a:avLst/>
          </a:prstGeom>
          <a:noFill/>
          <a:ln/>
        </p:spPr>
        <p:txBody>
          <a:bodyPr wrap="none" lIns="0" tIns="0" rIns="0" bIns="0" rtlCol="0" anchor="ctr"/>
          <a:lstStyle/>
          <a:p>
            <a:pPr algn="l" indent="0" marL="0">
              <a:buNone/>
            </a:pPr>
            <a:r>
              <a:rPr lang="en-US" sz="3936" b="1" spc="-94" kern="0" dirty="0">
                <a:solidFill>
                  <a:srgbClr val="0C0B0A"/>
                </a:solidFill>
                <a:latin typeface="Anek Latin" pitchFamily="34" charset="0"/>
                <a:ea typeface="Anek Latin" pitchFamily="34" charset="-122"/>
                <a:cs typeface="Anek Latin" pitchFamily="34" charset="-120"/>
              </a:rPr>
              <a:t>part-time.</a:t>
            </a:r>
            <a:endParaRPr lang="en-US" sz="3936" dirty="0"/>
          </a:p>
        </p:txBody>
      </p:sp>
      <p:sp>
        <p:nvSpPr>
          <p:cNvPr id="6" name="Text 4"/>
          <p:cNvSpPr/>
          <p:nvPr/>
        </p:nvSpPr>
        <p:spPr>
          <a:xfrm>
            <a:off x="2176760" y="3028504"/>
            <a:ext cx="366117" cy="123825"/>
          </a:xfrm>
          <a:prstGeom prst="rect">
            <a:avLst/>
          </a:prstGeom>
          <a:noFill/>
          <a:ln/>
        </p:spPr>
        <p:txBody>
          <a:bodyPr wrap="none" lIns="0" tIns="0" rIns="0" bIns="0" rtlCol="0" anchor="ctr"/>
          <a:lstStyle/>
          <a:p>
            <a:pPr algn="l" indent="0" marL="0">
              <a:buNone/>
            </a:pPr>
            <a:r>
              <a:rPr lang="en-US" sz="749" b="1" spc="67" kern="0" dirty="0">
                <a:solidFill>
                  <a:srgbClr val="FFFFFF"/>
                </a:solidFill>
                <a:latin typeface="IBM Plex Mono" pitchFamily="34" charset="0"/>
                <a:ea typeface="IBM Plex Mono" pitchFamily="34" charset="-122"/>
                <a:cs typeface="IBM Plex Mono" pitchFamily="34" charset="-120"/>
              </a:rPr>
              <a:t>BUILD</a:t>
            </a:r>
            <a:endParaRPr lang="en-US" sz="749" dirty="0"/>
          </a:p>
        </p:txBody>
      </p:sp>
      <p:sp>
        <p:nvSpPr>
          <p:cNvPr id="7" name="Text 5"/>
          <p:cNvSpPr/>
          <p:nvPr/>
        </p:nvSpPr>
        <p:spPr>
          <a:xfrm>
            <a:off x="1571774" y="3281214"/>
            <a:ext cx="1576090" cy="209550"/>
          </a:xfrm>
          <a:prstGeom prst="rect">
            <a:avLst/>
          </a:prstGeom>
          <a:noFill/>
          <a:ln/>
        </p:spPr>
        <p:txBody>
          <a:bodyPr wrap="none" lIns="0" tIns="0" rIns="0" bIns="0" rtlCol="0" anchor="ctr"/>
          <a:lstStyle/>
          <a:p>
            <a:pPr algn="l" indent="0" marL="0">
              <a:buNone/>
            </a:pPr>
            <a:r>
              <a:rPr lang="en-US" sz="1536" b="1" spc="-15" kern="0" dirty="0">
                <a:solidFill>
                  <a:srgbClr val="0C0B0A"/>
                </a:solidFill>
                <a:latin typeface="Anek Latin" pitchFamily="34" charset="0"/>
                <a:ea typeface="Anek Latin" pitchFamily="34" charset="-122"/>
                <a:cs typeface="Anek Latin" pitchFamily="34" charset="-120"/>
              </a:rPr>
              <a:t>App and AI engine</a:t>
            </a:r>
            <a:endParaRPr lang="en-US" sz="1536" dirty="0"/>
          </a:p>
        </p:txBody>
      </p:sp>
      <p:sp>
        <p:nvSpPr>
          <p:cNvPr id="8" name="Text 6"/>
          <p:cNvSpPr/>
          <p:nvPr/>
        </p:nvSpPr>
        <p:spPr>
          <a:xfrm>
            <a:off x="1333946" y="3609826"/>
            <a:ext cx="2051745" cy="161925"/>
          </a:xfrm>
          <a:prstGeom prst="rect">
            <a:avLst/>
          </a:prstGeom>
          <a:noFill/>
          <a:ln/>
        </p:spPr>
        <p:txBody>
          <a:bodyPr wrap="none" lIns="0" tIns="0" rIns="0" bIns="0" rtlCol="0" anchor="ctr"/>
          <a:lstStyle/>
          <a:p>
            <a:pPr algn="l" indent="0" marL="0">
              <a:buNone/>
            </a:pPr>
            <a:r>
              <a:rPr lang="en-US" sz="1152" dirty="0">
                <a:solidFill>
                  <a:srgbClr val="48443E"/>
                </a:solidFill>
                <a:latin typeface="Anek Latin" pitchFamily="34" charset="0"/>
                <a:ea typeface="Anek Latin" pitchFamily="34" charset="-122"/>
                <a:cs typeface="Anek Latin" pitchFamily="34" charset="-120"/>
              </a:rPr>
              <a:t>Working end to end on real news.</a:t>
            </a:r>
            <a:endParaRPr lang="en-US" sz="1152" dirty="0"/>
          </a:p>
        </p:txBody>
      </p:sp>
      <p:sp>
        <p:nvSpPr>
          <p:cNvPr id="9" name="Text 7"/>
          <p:cNvSpPr/>
          <p:nvPr/>
        </p:nvSpPr>
        <p:spPr>
          <a:xfrm>
            <a:off x="5833467" y="3028504"/>
            <a:ext cx="562868" cy="123825"/>
          </a:xfrm>
          <a:prstGeom prst="rect">
            <a:avLst/>
          </a:prstGeom>
          <a:noFill/>
          <a:ln/>
        </p:spPr>
        <p:txBody>
          <a:bodyPr wrap="none" lIns="0" tIns="0" rIns="0" bIns="0" rtlCol="0" anchor="ctr"/>
          <a:lstStyle/>
          <a:p>
            <a:pPr algn="l" indent="0" marL="0">
              <a:buNone/>
            </a:pPr>
            <a:r>
              <a:rPr lang="en-US" sz="749" b="1" spc="67" kern="0" dirty="0">
                <a:solidFill>
                  <a:srgbClr val="FFFFFF"/>
                </a:solidFill>
                <a:latin typeface="IBM Plex Mono" pitchFamily="34" charset="0"/>
                <a:ea typeface="IBM Plex Mono" pitchFamily="34" charset="-122"/>
                <a:cs typeface="IBM Plex Mono" pitchFamily="34" charset="-120"/>
              </a:rPr>
              <a:t>VALIDATE</a:t>
            </a:r>
            <a:endParaRPr lang="en-US" sz="749" dirty="0"/>
          </a:p>
        </p:txBody>
      </p:sp>
      <p:sp>
        <p:nvSpPr>
          <p:cNvPr id="10" name="Text 8"/>
          <p:cNvSpPr/>
          <p:nvPr/>
        </p:nvSpPr>
        <p:spPr>
          <a:xfrm>
            <a:off x="5235029" y="3281214"/>
            <a:ext cx="1759744" cy="209550"/>
          </a:xfrm>
          <a:prstGeom prst="rect">
            <a:avLst/>
          </a:prstGeom>
          <a:noFill/>
          <a:ln/>
        </p:spPr>
        <p:txBody>
          <a:bodyPr wrap="none" lIns="0" tIns="0" rIns="0" bIns="0" rtlCol="0" anchor="ctr"/>
          <a:lstStyle/>
          <a:p>
            <a:pPr algn="l" indent="0" marL="0">
              <a:buNone/>
            </a:pPr>
            <a:r>
              <a:rPr lang="en-US" sz="1536" b="1" spc="-15" kern="0" dirty="0">
                <a:solidFill>
                  <a:srgbClr val="0C0B0A"/>
                </a:solidFill>
                <a:latin typeface="Anek Latin" pitchFamily="34" charset="0"/>
                <a:ea typeface="Anek Latin" pitchFamily="34" charset="-122"/>
                <a:cs typeface="Anek Latin" pitchFamily="34" charset="-120"/>
              </a:rPr>
              <a:t>Brokerage feedback</a:t>
            </a:r>
            <a:endParaRPr lang="en-US" sz="1536" dirty="0"/>
          </a:p>
        </p:txBody>
      </p:sp>
      <p:sp>
        <p:nvSpPr>
          <p:cNvPr id="11" name="Text 9"/>
          <p:cNvSpPr/>
          <p:nvPr/>
        </p:nvSpPr>
        <p:spPr>
          <a:xfrm>
            <a:off x="4951958" y="3609826"/>
            <a:ext cx="2325886" cy="161925"/>
          </a:xfrm>
          <a:prstGeom prst="rect">
            <a:avLst/>
          </a:prstGeom>
          <a:noFill/>
          <a:ln/>
        </p:spPr>
        <p:txBody>
          <a:bodyPr wrap="none" lIns="0" tIns="0" rIns="0" bIns="0" rtlCol="0" anchor="ctr"/>
          <a:lstStyle/>
          <a:p>
            <a:pPr algn="l" indent="0" marL="0">
              <a:buNone/>
            </a:pPr>
            <a:r>
              <a:rPr lang="en-US" sz="1152" dirty="0">
                <a:solidFill>
                  <a:srgbClr val="48443E"/>
                </a:solidFill>
                <a:latin typeface="Anek Latin" pitchFamily="34" charset="0"/>
                <a:ea typeface="Anek Latin" pitchFamily="34" charset="-122"/>
                <a:cs typeface="Anek Latin" pitchFamily="34" charset="-120"/>
              </a:rPr>
              <a:t>Investors want near-term moves, not</a:t>
            </a:r>
            <a:endParaRPr lang="en-US" sz="1152" dirty="0"/>
          </a:p>
        </p:txBody>
      </p:sp>
      <p:sp>
        <p:nvSpPr>
          <p:cNvPr id="12" name="Text 10"/>
          <p:cNvSpPr/>
          <p:nvPr/>
        </p:nvSpPr>
        <p:spPr>
          <a:xfrm>
            <a:off x="5705475" y="3811637"/>
            <a:ext cx="818852" cy="161925"/>
          </a:xfrm>
          <a:prstGeom prst="rect">
            <a:avLst/>
          </a:prstGeom>
          <a:noFill/>
          <a:ln/>
        </p:spPr>
        <p:txBody>
          <a:bodyPr wrap="none" lIns="0" tIns="0" rIns="0" bIns="0" rtlCol="0" anchor="ctr"/>
          <a:lstStyle/>
          <a:p>
            <a:pPr algn="l" indent="0" marL="0">
              <a:buNone/>
            </a:pPr>
            <a:r>
              <a:rPr lang="en-US" sz="1152" dirty="0">
                <a:solidFill>
                  <a:srgbClr val="48443E"/>
                </a:solidFill>
                <a:latin typeface="Anek Latin" pitchFamily="34" charset="0"/>
                <a:ea typeface="Anek Latin" pitchFamily="34" charset="-122"/>
                <a:cs typeface="Anek Latin" pitchFamily="34" charset="-120"/>
              </a:rPr>
              <a:t>long reports.</a:t>
            </a:r>
            <a:endParaRPr lang="en-US" sz="1152" dirty="0"/>
          </a:p>
        </p:txBody>
      </p:sp>
      <p:sp>
        <p:nvSpPr>
          <p:cNvPr id="13" name="Text 11"/>
          <p:cNvSpPr/>
          <p:nvPr/>
        </p:nvSpPr>
        <p:spPr>
          <a:xfrm>
            <a:off x="9621441" y="3028504"/>
            <a:ext cx="497384" cy="123825"/>
          </a:xfrm>
          <a:prstGeom prst="rect">
            <a:avLst/>
          </a:prstGeom>
          <a:noFill/>
          <a:ln/>
        </p:spPr>
        <p:txBody>
          <a:bodyPr wrap="none" lIns="0" tIns="0" rIns="0" bIns="0" rtlCol="0" anchor="ctr"/>
          <a:lstStyle/>
          <a:p>
            <a:pPr algn="l" indent="0" marL="0">
              <a:buNone/>
            </a:pPr>
            <a:r>
              <a:rPr lang="en-US" sz="749" b="1" spc="67" kern="0" dirty="0">
                <a:solidFill>
                  <a:srgbClr val="48443E"/>
                </a:solidFill>
                <a:latin typeface="IBM Plex Mono" pitchFamily="34" charset="0"/>
                <a:ea typeface="IBM Plex Mono" pitchFamily="34" charset="-122"/>
                <a:cs typeface="IBM Plex Mono" pitchFamily="34" charset="-120"/>
              </a:rPr>
              <a:t>ITERATE</a:t>
            </a:r>
            <a:endParaRPr lang="en-US" sz="749" dirty="0"/>
          </a:p>
        </p:txBody>
      </p:sp>
      <p:sp>
        <p:nvSpPr>
          <p:cNvPr id="14" name="Text 12"/>
          <p:cNvSpPr/>
          <p:nvPr/>
        </p:nvSpPr>
        <p:spPr>
          <a:xfrm>
            <a:off x="9183886" y="3281214"/>
            <a:ext cx="1372344" cy="209550"/>
          </a:xfrm>
          <a:prstGeom prst="rect">
            <a:avLst/>
          </a:prstGeom>
          <a:noFill/>
          <a:ln/>
        </p:spPr>
        <p:txBody>
          <a:bodyPr wrap="none" lIns="0" tIns="0" rIns="0" bIns="0" rtlCol="0" anchor="ctr"/>
          <a:lstStyle/>
          <a:p>
            <a:pPr algn="l" indent="0" marL="0">
              <a:buNone/>
            </a:pPr>
            <a:r>
              <a:rPr lang="en-US" sz="1536" b="1" spc="-15" kern="0" dirty="0">
                <a:solidFill>
                  <a:srgbClr val="0C0B0A"/>
                </a:solidFill>
                <a:latin typeface="Anek Latin" pitchFamily="34" charset="0"/>
                <a:ea typeface="Anek Latin" pitchFamily="34" charset="-122"/>
                <a:cs typeface="Anek Latin" pitchFamily="34" charset="-120"/>
              </a:rPr>
              <a:t>IMM, our way in</a:t>
            </a:r>
            <a:endParaRPr lang="en-US" sz="1536" dirty="0"/>
          </a:p>
        </p:txBody>
      </p:sp>
      <p:sp>
        <p:nvSpPr>
          <p:cNvPr id="15" name="Text 13"/>
          <p:cNvSpPr/>
          <p:nvPr/>
        </p:nvSpPr>
        <p:spPr>
          <a:xfrm>
            <a:off x="8669685" y="3609826"/>
            <a:ext cx="2400746" cy="161925"/>
          </a:xfrm>
          <a:prstGeom prst="rect">
            <a:avLst/>
          </a:prstGeom>
          <a:noFill/>
          <a:ln/>
        </p:spPr>
        <p:txBody>
          <a:bodyPr wrap="none" lIns="0" tIns="0" rIns="0" bIns="0" rtlCol="0" anchor="ctr"/>
          <a:lstStyle/>
          <a:p>
            <a:pPr algn="l" indent="0" marL="0">
              <a:buNone/>
            </a:pPr>
            <a:r>
              <a:rPr lang="en-US" sz="1152" dirty="0">
                <a:solidFill>
                  <a:srgbClr val="48443E"/>
                </a:solidFill>
                <a:latin typeface="Anek Latin" pitchFamily="34" charset="0"/>
                <a:ea typeface="Anek Latin" pitchFamily="34" charset="-122"/>
                <a:cs typeface="Anek Latin" pitchFamily="34" charset="-120"/>
              </a:rPr>
              <a:t>Immediate Market Movement, a short-</a:t>
            </a:r>
            <a:endParaRPr lang="en-US" sz="1152" dirty="0"/>
          </a:p>
        </p:txBody>
      </p:sp>
      <p:sp>
        <p:nvSpPr>
          <p:cNvPr id="16" name="Text 14"/>
          <p:cNvSpPr/>
          <p:nvPr/>
        </p:nvSpPr>
        <p:spPr>
          <a:xfrm>
            <a:off x="8945910" y="3811637"/>
            <a:ext cx="1848296" cy="161925"/>
          </a:xfrm>
          <a:prstGeom prst="rect">
            <a:avLst/>
          </a:prstGeom>
          <a:noFill/>
          <a:ln/>
        </p:spPr>
        <p:txBody>
          <a:bodyPr wrap="none" lIns="0" tIns="0" rIns="0" bIns="0" rtlCol="0" anchor="ctr"/>
          <a:lstStyle/>
          <a:p>
            <a:pPr algn="l" indent="0" marL="0">
              <a:buNone/>
            </a:pPr>
            <a:r>
              <a:rPr lang="en-US" sz="1152" dirty="0">
                <a:solidFill>
                  <a:srgbClr val="48443E"/>
                </a:solidFill>
                <a:latin typeface="Anek Latin" pitchFamily="34" charset="0"/>
                <a:ea typeface="Anek Latin" pitchFamily="34" charset="-122"/>
                <a:cs typeface="Anek Latin" pitchFamily="34" charset="-120"/>
              </a:rPr>
              <a:t>horizon read of market mood.</a:t>
            </a:r>
            <a:endParaRPr lang="en-US" sz="1152" dirty="0"/>
          </a:p>
        </p:txBody>
      </p:sp>
      <p:sp>
        <p:nvSpPr>
          <p:cNvPr id="17" name="Text 15"/>
          <p:cNvSpPr/>
          <p:nvPr/>
        </p:nvSpPr>
        <p:spPr>
          <a:xfrm>
            <a:off x="851297" y="4469457"/>
            <a:ext cx="759768" cy="123825"/>
          </a:xfrm>
          <a:prstGeom prst="rect">
            <a:avLst/>
          </a:prstGeom>
          <a:noFill/>
          <a:ln/>
        </p:spPr>
        <p:txBody>
          <a:bodyPr wrap="none" lIns="0" tIns="0" rIns="0" bIns="0" rtlCol="0" anchor="ctr"/>
          <a:lstStyle/>
          <a:p>
            <a:pPr algn="l" indent="0" marL="0">
              <a:buNone/>
            </a:pPr>
            <a:r>
              <a:rPr lang="en-US" sz="749" b="1" spc="67" kern="0" dirty="0">
                <a:solidFill>
                  <a:srgbClr val="48443E"/>
                </a:solidFill>
                <a:latin typeface="IBM Plex Mono" pitchFamily="34" charset="0"/>
                <a:ea typeface="IBM Plex Mono" pitchFamily="34" charset="-122"/>
                <a:cs typeface="IBM Plex Mono" pitchFamily="34" charset="-120"/>
              </a:rPr>
              <a:t>IN PROGRESS</a:t>
            </a:r>
            <a:endParaRPr lang="en-US" sz="749" dirty="0"/>
          </a:p>
        </p:txBody>
      </p:sp>
      <p:sp>
        <p:nvSpPr>
          <p:cNvPr id="18" name="Text 16"/>
          <p:cNvSpPr/>
          <p:nvPr/>
        </p:nvSpPr>
        <p:spPr>
          <a:xfrm>
            <a:off x="1795760" y="4434780"/>
            <a:ext cx="4057948" cy="161925"/>
          </a:xfrm>
          <a:prstGeom prst="rect">
            <a:avLst/>
          </a:prstGeom>
          <a:noFill/>
          <a:ln/>
        </p:spPr>
        <p:txBody>
          <a:bodyPr wrap="none" lIns="0" tIns="0" rIns="0" bIns="0" rtlCol="0" anchor="ctr"/>
          <a:lstStyle/>
          <a:p>
            <a:pPr algn="l" indent="0" marL="0">
              <a:buNone/>
            </a:pPr>
            <a:r>
              <a:rPr lang="en-US" sz="1200" dirty="0">
                <a:solidFill>
                  <a:srgbClr val="48443E"/>
                </a:solidFill>
                <a:latin typeface="Anek Latin" pitchFamily="34" charset="0"/>
                <a:ea typeface="Anek Latin" pitchFamily="34" charset="-122"/>
                <a:cs typeface="Anek Latin" pitchFamily="34" charset="-120"/>
              </a:rPr>
              <a:t>SEBI-mandated Research Analyst certification and registration.</a:t>
            </a:r>
            <a:endParaRPr lang="en-US" sz="1200" dirty="0"/>
          </a:p>
        </p:txBody>
      </p:sp>
      <p:sp>
        <p:nvSpPr>
          <p:cNvPr id="19" name="Text 17"/>
          <p:cNvSpPr/>
          <p:nvPr/>
        </p:nvSpPr>
        <p:spPr>
          <a:xfrm>
            <a:off x="585192" y="6048970"/>
            <a:ext cx="6699052" cy="133350"/>
          </a:xfrm>
          <a:prstGeom prst="rect">
            <a:avLst/>
          </a:prstGeom>
          <a:noFill/>
          <a:ln/>
        </p:spPr>
        <p:txBody>
          <a:bodyPr wrap="none" lIns="0" tIns="0" rIns="0" bIns="0" rtlCol="0" anchor="ctr"/>
          <a:lstStyle/>
          <a:p>
            <a:pPr algn="l" indent="0" marL="0">
              <a:buNone/>
            </a:pPr>
            <a:r>
              <a:rPr lang="en-US" sz="788" dirty="0">
                <a:solidFill>
                  <a:srgbClr val="7B756C"/>
                </a:solidFill>
                <a:latin typeface="IBM Plex Mono" pitchFamily="34" charset="0"/>
                <a:ea typeface="IBM Plex Mono" pitchFamily="34" charset="-122"/>
                <a:cs typeface="IBM Plex Mono" pitchFamily="34" charset="-120"/>
              </a:rPr>
              <a:t>The brokerage feedback came from one informal conversation. It is not a partnership, an endorsement or a study.</a:t>
            </a:r>
            <a:endParaRPr lang="en-US" sz="788" dirty="0"/>
          </a:p>
        </p:txBody>
      </p:sp>
      <p:sp>
        <p:nvSpPr>
          <p:cNvPr id="20" name="Text 18"/>
          <p:cNvSpPr/>
          <p:nvPr/>
        </p:nvSpPr>
        <p:spPr>
          <a:xfrm>
            <a:off x="816620" y="6389638"/>
            <a:ext cx="302568" cy="133350"/>
          </a:xfrm>
          <a:prstGeom prst="rect">
            <a:avLst/>
          </a:prstGeom>
          <a:noFill/>
          <a:ln/>
        </p:spPr>
        <p:txBody>
          <a:bodyPr wrap="none" lIns="0" tIns="0" rIns="0" bIns="0" rtlCol="0" anchor="ctr"/>
          <a:lstStyle/>
          <a:p>
            <a:pPr algn="l" indent="0" marL="0">
              <a:buNone/>
            </a:pPr>
            <a:r>
              <a:rPr lang="en-US" sz="941" b="1" spc="-9" kern="0" dirty="0">
                <a:solidFill>
                  <a:srgbClr val="0C0B0A"/>
                </a:solidFill>
                <a:latin typeface="Anek Latin" pitchFamily="34" charset="0"/>
                <a:ea typeface="Anek Latin" pitchFamily="34" charset="-122"/>
                <a:cs typeface="Anek Latin" pitchFamily="34" charset="-120"/>
              </a:rPr>
              <a:t>Oozh</a:t>
            </a:r>
            <a:endParaRPr lang="en-US" sz="941" dirty="0"/>
          </a:p>
        </p:txBody>
      </p:sp>
      <p:sp>
        <p:nvSpPr>
          <p:cNvPr id="21" name="Text 19"/>
          <p:cNvSpPr/>
          <p:nvPr/>
        </p:nvSpPr>
        <p:spPr>
          <a:xfrm>
            <a:off x="11187113" y="6389787"/>
            <a:ext cx="457795" cy="133350"/>
          </a:xfrm>
          <a:prstGeom prst="rect">
            <a:avLst/>
          </a:prstGeom>
          <a:noFill/>
          <a:ln/>
        </p:spPr>
        <p:txBody>
          <a:bodyPr wrap="none" lIns="0" tIns="0" rIns="0" bIns="0" rtlCol="0" anchor="ctr"/>
          <a:lstStyle/>
          <a:p>
            <a:pPr algn="l" indent="0" marL="0">
              <a:buNone/>
            </a:pPr>
            <a:r>
              <a:rPr lang="en-US" sz="787" dirty="0">
                <a:solidFill>
                  <a:srgbClr val="7B756C"/>
                </a:solidFill>
                <a:latin typeface="IBM Plex Mono" pitchFamily="34" charset="0"/>
                <a:ea typeface="IBM Plex Mono" pitchFamily="34" charset="-122"/>
                <a:cs typeface="IBM Plex Mono" pitchFamily="34" charset="-120"/>
              </a:rPr>
              <a:t>06 / 11</a:t>
            </a:r>
            <a:endParaRPr lang="en-US" sz="787"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585192" y="465832"/>
            <a:ext cx="690860" cy="123825"/>
          </a:xfrm>
          <a:prstGeom prst="rect">
            <a:avLst/>
          </a:prstGeom>
          <a:noFill/>
          <a:ln/>
        </p:spPr>
        <p:txBody>
          <a:bodyPr wrap="none" lIns="0" tIns="0" rIns="0" bIns="0" rtlCol="0" anchor="ctr"/>
          <a:lstStyle/>
          <a:p>
            <a:pPr algn="l" indent="0" marL="0">
              <a:buNone/>
            </a:pPr>
            <a:r>
              <a:rPr lang="en-US" sz="883" b="1" spc="283" kern="0" dirty="0">
                <a:solidFill>
                  <a:srgbClr val="7B756C"/>
                </a:solidFill>
                <a:latin typeface="Anek Latin" pitchFamily="34" charset="0"/>
                <a:ea typeface="Anek Latin" pitchFamily="34" charset="-122"/>
                <a:cs typeface="Anek Latin" pitchFamily="34" charset="-120"/>
              </a:rPr>
              <a:t>INSIGHT</a:t>
            </a:r>
            <a:endParaRPr lang="en-US" sz="883" dirty="0"/>
          </a:p>
        </p:txBody>
      </p:sp>
      <p:sp>
        <p:nvSpPr>
          <p:cNvPr id="3" name="Text 1"/>
          <p:cNvSpPr/>
          <p:nvPr/>
        </p:nvSpPr>
        <p:spPr>
          <a:xfrm rot="21390000">
            <a:off x="703471" y="1856980"/>
            <a:ext cx="3635425" cy="542925"/>
          </a:xfrm>
          <a:prstGeom prst="rect">
            <a:avLst/>
          </a:prstGeom>
          <a:noFill/>
          <a:ln/>
        </p:spPr>
        <p:txBody>
          <a:bodyPr wrap="none" lIns="0" tIns="0" rIns="0" bIns="0" rtlCol="0" anchor="ctr"/>
          <a:lstStyle/>
          <a:p>
            <a:pPr algn="ctr" indent="0" marL="0">
              <a:buNone/>
            </a:pPr>
            <a:r>
              <a:rPr lang="en-US" sz="3936" b="1" spc="-94" kern="0" dirty="0">
                <a:solidFill>
                  <a:srgbClr val="FFFFFF"/>
                </a:solidFill>
                <a:latin typeface="Anek Latin" pitchFamily="34" charset="0"/>
                <a:ea typeface="Anek Latin" pitchFamily="34" charset="-122"/>
                <a:cs typeface="Anek Latin" pitchFamily="34" charset="-120"/>
              </a:rPr>
              <a:t>Hidden impacts</a:t>
            </a:r>
            <a:endParaRPr lang="en-US" sz="3936" dirty="0"/>
          </a:p>
        </p:txBody>
      </p:sp>
      <p:sp>
        <p:nvSpPr>
          <p:cNvPr id="4" name="Text 2"/>
          <p:cNvSpPr/>
          <p:nvPr/>
        </p:nvSpPr>
        <p:spPr>
          <a:xfrm>
            <a:off x="4559052" y="1856929"/>
            <a:ext cx="3136553" cy="542925"/>
          </a:xfrm>
          <a:prstGeom prst="rect">
            <a:avLst/>
          </a:prstGeom>
          <a:noFill/>
          <a:ln/>
        </p:spPr>
        <p:txBody>
          <a:bodyPr wrap="none" lIns="0" tIns="0" rIns="0" bIns="0" rtlCol="0" anchor="ctr"/>
          <a:lstStyle/>
          <a:p>
            <a:pPr algn="l" indent="0" marL="0">
              <a:buNone/>
            </a:pPr>
            <a:r>
              <a:rPr lang="en-US" sz="3936" b="1" spc="-94" kern="0" dirty="0">
                <a:solidFill>
                  <a:srgbClr val="0C0B0A"/>
                </a:solidFill>
                <a:latin typeface="Anek Latin" pitchFamily="34" charset="0"/>
                <a:ea typeface="Anek Latin" pitchFamily="34" charset="-122"/>
                <a:cs typeface="Anek Latin" pitchFamily="34" charset="-120"/>
              </a:rPr>
              <a:t>for investors.</a:t>
            </a:r>
            <a:endParaRPr lang="en-US" sz="3936" dirty="0"/>
          </a:p>
        </p:txBody>
      </p:sp>
      <p:sp>
        <p:nvSpPr>
          <p:cNvPr id="5" name="Text 3"/>
          <p:cNvSpPr/>
          <p:nvPr/>
        </p:nvSpPr>
        <p:spPr>
          <a:xfrm>
            <a:off x="585192" y="2436614"/>
            <a:ext cx="377726" cy="542925"/>
          </a:xfrm>
          <a:prstGeom prst="rect">
            <a:avLst/>
          </a:prstGeom>
          <a:noFill/>
          <a:ln/>
        </p:spPr>
        <p:txBody>
          <a:bodyPr wrap="none" lIns="0" tIns="0" rIns="0" bIns="0" rtlCol="0" anchor="ctr"/>
          <a:lstStyle/>
          <a:p>
            <a:pPr algn="l" indent="0" marL="0">
              <a:buNone/>
            </a:pPr>
            <a:r>
              <a:rPr lang="en-US" sz="3936" b="1" spc="-94" kern="0" dirty="0">
                <a:solidFill>
                  <a:srgbClr val="0C0B0A"/>
                </a:solidFill>
                <a:latin typeface="Anek Latin" pitchFamily="34" charset="0"/>
                <a:ea typeface="Anek Latin" pitchFamily="34" charset="-122"/>
                <a:cs typeface="Anek Latin" pitchFamily="34" charset="-120"/>
              </a:rPr>
              <a:t>A</a:t>
            </a:r>
            <a:endParaRPr lang="en-US" sz="3936" dirty="0"/>
          </a:p>
        </p:txBody>
      </p:sp>
      <p:sp>
        <p:nvSpPr>
          <p:cNvPr id="6" name="Text 4"/>
          <p:cNvSpPr/>
          <p:nvPr/>
        </p:nvSpPr>
        <p:spPr>
          <a:xfrm rot="21390000">
            <a:off x="1141770" y="2436665"/>
            <a:ext cx="3298329" cy="542925"/>
          </a:xfrm>
          <a:prstGeom prst="rect">
            <a:avLst/>
          </a:prstGeom>
          <a:noFill/>
          <a:ln/>
        </p:spPr>
        <p:txBody>
          <a:bodyPr wrap="none" lIns="0" tIns="0" rIns="0" bIns="0" rtlCol="0" anchor="ctr"/>
          <a:lstStyle/>
          <a:p>
            <a:pPr algn="ctr" indent="0" marL="0">
              <a:buNone/>
            </a:pPr>
            <a:r>
              <a:rPr lang="en-US" sz="3936" b="1" spc="-94" kern="0" dirty="0">
                <a:solidFill>
                  <a:srgbClr val="FFFFFF"/>
                </a:solidFill>
                <a:latin typeface="Anek Latin" pitchFamily="34" charset="0"/>
                <a:ea typeface="Anek Latin" pitchFamily="34" charset="-122"/>
                <a:cs typeface="Anek Latin" pitchFamily="34" charset="-120"/>
              </a:rPr>
              <a:t>steerable web</a:t>
            </a:r>
            <a:endParaRPr lang="en-US" sz="3936" dirty="0"/>
          </a:p>
        </p:txBody>
      </p:sp>
      <p:sp>
        <p:nvSpPr>
          <p:cNvPr id="7" name="Text 5"/>
          <p:cNvSpPr/>
          <p:nvPr/>
        </p:nvSpPr>
        <p:spPr>
          <a:xfrm>
            <a:off x="4660255" y="2436614"/>
            <a:ext cx="3664595" cy="542925"/>
          </a:xfrm>
          <a:prstGeom prst="rect">
            <a:avLst/>
          </a:prstGeom>
          <a:noFill/>
          <a:ln/>
        </p:spPr>
        <p:txBody>
          <a:bodyPr wrap="none" lIns="0" tIns="0" rIns="0" bIns="0" rtlCol="0" anchor="ctr"/>
          <a:lstStyle/>
          <a:p>
            <a:pPr algn="l" indent="0" marL="0">
              <a:buNone/>
            </a:pPr>
            <a:r>
              <a:rPr lang="en-US" sz="3936" b="1" spc="-94" kern="0" dirty="0">
                <a:solidFill>
                  <a:srgbClr val="0C0B0A"/>
                </a:solidFill>
                <a:latin typeface="Anek Latin" pitchFamily="34" charset="0"/>
                <a:ea typeface="Anek Latin" pitchFamily="34" charset="-122"/>
                <a:cs typeface="Anek Latin" pitchFamily="34" charset="-120"/>
              </a:rPr>
              <a:t>for institutions.</a:t>
            </a:r>
            <a:endParaRPr lang="en-US" sz="3936" dirty="0"/>
          </a:p>
        </p:txBody>
      </p:sp>
      <p:sp>
        <p:nvSpPr>
          <p:cNvPr id="8" name="Text 6"/>
          <p:cNvSpPr/>
          <p:nvPr/>
        </p:nvSpPr>
        <p:spPr>
          <a:xfrm>
            <a:off x="661690" y="3598069"/>
            <a:ext cx="1284536" cy="123825"/>
          </a:xfrm>
          <a:prstGeom prst="rect">
            <a:avLst/>
          </a:prstGeom>
          <a:noFill/>
          <a:ln/>
        </p:spPr>
        <p:txBody>
          <a:bodyPr wrap="none" lIns="0" tIns="0" rIns="0" bIns="0" rtlCol="0" anchor="ctr"/>
          <a:lstStyle/>
          <a:p>
            <a:pPr algn="l" indent="0" marL="0">
              <a:buNone/>
            </a:pPr>
            <a:r>
              <a:rPr lang="en-US" sz="749" b="1" spc="67" kern="0" dirty="0">
                <a:solidFill>
                  <a:srgbClr val="48443E"/>
                </a:solidFill>
                <a:latin typeface="IBM Plex Mono" pitchFamily="34" charset="0"/>
                <a:ea typeface="IBM Plex Mono" pitchFamily="34" charset="-122"/>
                <a:cs typeface="IBM Plex Mono" pitchFamily="34" charset="-120"/>
              </a:rPr>
              <a:t>FOR INVESTORS · B2C</a:t>
            </a:r>
            <a:endParaRPr lang="en-US" sz="749" dirty="0"/>
          </a:p>
        </p:txBody>
      </p:sp>
      <p:sp>
        <p:nvSpPr>
          <p:cNvPr id="9" name="Text 7"/>
          <p:cNvSpPr/>
          <p:nvPr/>
        </p:nvSpPr>
        <p:spPr>
          <a:xfrm>
            <a:off x="585192" y="3915966"/>
            <a:ext cx="5042595" cy="228600"/>
          </a:xfrm>
          <a:prstGeom prst="rect">
            <a:avLst/>
          </a:prstGeom>
          <a:noFill/>
          <a:ln/>
        </p:spPr>
        <p:txBody>
          <a:bodyPr wrap="none" lIns="0" tIns="0" rIns="0" bIns="0" rtlCol="0" anchor="ctr"/>
          <a:lstStyle/>
          <a:p>
            <a:pPr algn="l" indent="0" marL="0">
              <a:buNone/>
            </a:pPr>
            <a:r>
              <a:rPr lang="en-US" sz="1680" dirty="0">
                <a:solidFill>
                  <a:srgbClr val="48443E"/>
                </a:solidFill>
                <a:latin typeface="Anek Latin" pitchFamily="34" charset="0"/>
                <a:ea typeface="Anek Latin" pitchFamily="34" charset="-122"/>
                <a:cs typeface="Anek Latin" pitchFamily="34" charset="-120"/>
              </a:rPr>
              <a:t>Oozh builds a deep, multi-level web from each event and</a:t>
            </a:r>
            <a:endParaRPr lang="en-US" sz="1680" dirty="0"/>
          </a:p>
        </p:txBody>
      </p:sp>
      <p:sp>
        <p:nvSpPr>
          <p:cNvPr id="10" name="Text 8"/>
          <p:cNvSpPr/>
          <p:nvPr/>
        </p:nvSpPr>
        <p:spPr>
          <a:xfrm>
            <a:off x="585192" y="4210348"/>
            <a:ext cx="5302151" cy="228600"/>
          </a:xfrm>
          <a:prstGeom prst="rect">
            <a:avLst/>
          </a:prstGeom>
          <a:noFill/>
          <a:ln/>
        </p:spPr>
        <p:txBody>
          <a:bodyPr wrap="none" lIns="0" tIns="0" rIns="0" bIns="0" rtlCol="0" anchor="ctr"/>
          <a:lstStyle/>
          <a:p>
            <a:pPr algn="l" indent="0" marL="0">
              <a:buNone/>
            </a:pPr>
            <a:r>
              <a:rPr lang="en-US" sz="1680" dirty="0">
                <a:solidFill>
                  <a:srgbClr val="48443E"/>
                </a:solidFill>
                <a:latin typeface="Anek Latin" pitchFamily="34" charset="0"/>
                <a:ea typeface="Anek Latin" pitchFamily="34" charset="-122"/>
                <a:cs typeface="Anek Latin" pitchFamily="34" charset="-120"/>
              </a:rPr>
              <a:t>finds its immediate and hidden impacts on Indian stocks, at</a:t>
            </a:r>
            <a:endParaRPr lang="en-US" sz="1680" dirty="0"/>
          </a:p>
        </p:txBody>
      </p:sp>
      <p:sp>
        <p:nvSpPr>
          <p:cNvPr id="11" name="Text 9"/>
          <p:cNvSpPr/>
          <p:nvPr/>
        </p:nvSpPr>
        <p:spPr>
          <a:xfrm>
            <a:off x="585192" y="4504730"/>
            <a:ext cx="851297" cy="228600"/>
          </a:xfrm>
          <a:prstGeom prst="rect">
            <a:avLst/>
          </a:prstGeom>
          <a:noFill/>
          <a:ln/>
        </p:spPr>
        <p:txBody>
          <a:bodyPr wrap="none" lIns="0" tIns="0" rIns="0" bIns="0" rtlCol="0" anchor="ctr"/>
          <a:lstStyle/>
          <a:p>
            <a:pPr algn="l" indent="0" marL="0">
              <a:buNone/>
            </a:pPr>
            <a:r>
              <a:rPr lang="en-US" sz="1680" dirty="0">
                <a:solidFill>
                  <a:srgbClr val="48443E"/>
                </a:solidFill>
                <a:latin typeface="Anek Latin" pitchFamily="34" charset="0"/>
                <a:ea typeface="Anek Latin" pitchFamily="34" charset="-122"/>
                <a:cs typeface="Anek Latin" pitchFamily="34" charset="-120"/>
              </a:rPr>
              <a:t>any level.</a:t>
            </a:r>
            <a:endParaRPr lang="en-US" sz="1680" dirty="0"/>
          </a:p>
        </p:txBody>
      </p:sp>
      <p:sp>
        <p:nvSpPr>
          <p:cNvPr id="12" name="Text 10"/>
          <p:cNvSpPr/>
          <p:nvPr/>
        </p:nvSpPr>
        <p:spPr>
          <a:xfrm>
            <a:off x="6367463" y="3598069"/>
            <a:ext cx="1874788" cy="123825"/>
          </a:xfrm>
          <a:prstGeom prst="rect">
            <a:avLst/>
          </a:prstGeom>
          <a:noFill/>
          <a:ln/>
        </p:spPr>
        <p:txBody>
          <a:bodyPr wrap="none" lIns="0" tIns="0" rIns="0" bIns="0" rtlCol="0" anchor="ctr"/>
          <a:lstStyle/>
          <a:p>
            <a:pPr algn="l" indent="0" marL="0">
              <a:buNone/>
            </a:pPr>
            <a:r>
              <a:rPr lang="en-US" sz="749" b="1" spc="67" kern="0" dirty="0">
                <a:solidFill>
                  <a:srgbClr val="48443E"/>
                </a:solidFill>
                <a:latin typeface="IBM Plex Mono" pitchFamily="34" charset="0"/>
                <a:ea typeface="IBM Plex Mono" pitchFamily="34" charset="-122"/>
                <a:cs typeface="IBM Plex Mono" pitchFamily="34" charset="-120"/>
              </a:rPr>
              <a:t>FOR INSTITUTIONS · B2B &amp; B2G</a:t>
            </a:r>
            <a:endParaRPr lang="en-US" sz="749" dirty="0"/>
          </a:p>
        </p:txBody>
      </p:sp>
      <p:sp>
        <p:nvSpPr>
          <p:cNvPr id="13" name="Text 11"/>
          <p:cNvSpPr/>
          <p:nvPr/>
        </p:nvSpPr>
        <p:spPr>
          <a:xfrm>
            <a:off x="6290965" y="3915966"/>
            <a:ext cx="5288459" cy="228600"/>
          </a:xfrm>
          <a:prstGeom prst="rect">
            <a:avLst/>
          </a:prstGeom>
          <a:noFill/>
          <a:ln/>
        </p:spPr>
        <p:txBody>
          <a:bodyPr wrap="none" lIns="0" tIns="0" rIns="0" bIns="0" rtlCol="0" anchor="ctr"/>
          <a:lstStyle/>
          <a:p>
            <a:pPr algn="l" indent="0" marL="0">
              <a:buNone/>
            </a:pPr>
            <a:r>
              <a:rPr lang="en-US" sz="1680" dirty="0">
                <a:solidFill>
                  <a:srgbClr val="48443E"/>
                </a:solidFill>
                <a:latin typeface="Anek Latin" pitchFamily="34" charset="0"/>
                <a:ea typeface="Anek Latin" pitchFamily="34" charset="-122"/>
                <a:cs typeface="Anek Latin" pitchFamily="34" charset="-120"/>
              </a:rPr>
              <a:t>Teams build and steer their own cause-and-effect chain, as</a:t>
            </a:r>
            <a:endParaRPr lang="en-US" sz="1680" dirty="0"/>
          </a:p>
        </p:txBody>
      </p:sp>
      <p:sp>
        <p:nvSpPr>
          <p:cNvPr id="14" name="Text 12"/>
          <p:cNvSpPr/>
          <p:nvPr/>
        </p:nvSpPr>
        <p:spPr>
          <a:xfrm>
            <a:off x="6290965" y="4210348"/>
            <a:ext cx="4863554" cy="228600"/>
          </a:xfrm>
          <a:prstGeom prst="rect">
            <a:avLst/>
          </a:prstGeom>
          <a:noFill/>
          <a:ln/>
        </p:spPr>
        <p:txBody>
          <a:bodyPr wrap="none" lIns="0" tIns="0" rIns="0" bIns="0" rtlCol="0" anchor="ctr"/>
          <a:lstStyle/>
          <a:p>
            <a:pPr algn="l" indent="0" marL="0">
              <a:buNone/>
            </a:pPr>
            <a:r>
              <a:rPr lang="en-US" sz="1680" dirty="0">
                <a:solidFill>
                  <a:srgbClr val="48443E"/>
                </a:solidFill>
                <a:latin typeface="Anek Latin" pitchFamily="34" charset="0"/>
                <a:ea typeface="Anek Latin" pitchFamily="34" charset="-122"/>
                <a:cs typeface="Anek Latin" pitchFamily="34" charset="-120"/>
              </a:rPr>
              <a:t>deep as they need, and project it onto markets, supply</a:t>
            </a:r>
            <a:endParaRPr lang="en-US" sz="1680" dirty="0"/>
          </a:p>
        </p:txBody>
      </p:sp>
      <p:sp>
        <p:nvSpPr>
          <p:cNvPr id="15" name="Text 13"/>
          <p:cNvSpPr/>
          <p:nvPr/>
        </p:nvSpPr>
        <p:spPr>
          <a:xfrm>
            <a:off x="6290965" y="4504730"/>
            <a:ext cx="1837581" cy="228600"/>
          </a:xfrm>
          <a:prstGeom prst="rect">
            <a:avLst/>
          </a:prstGeom>
          <a:noFill/>
          <a:ln/>
        </p:spPr>
        <p:txBody>
          <a:bodyPr wrap="none" lIns="0" tIns="0" rIns="0" bIns="0" rtlCol="0" anchor="ctr"/>
          <a:lstStyle/>
          <a:p>
            <a:pPr algn="l" indent="0" marL="0">
              <a:buNone/>
            </a:pPr>
            <a:r>
              <a:rPr lang="en-US" sz="1680" dirty="0">
                <a:solidFill>
                  <a:srgbClr val="48443E"/>
                </a:solidFill>
                <a:latin typeface="Anek Latin" pitchFamily="34" charset="0"/>
                <a:ea typeface="Anek Latin" pitchFamily="34" charset="-122"/>
                <a:cs typeface="Anek Latin" pitchFamily="34" charset="-120"/>
              </a:rPr>
              <a:t>chains or regulation.</a:t>
            </a:r>
            <a:endParaRPr lang="en-US" sz="1680" dirty="0"/>
          </a:p>
        </p:txBody>
      </p:sp>
      <p:sp>
        <p:nvSpPr>
          <p:cNvPr id="16" name="Text 14"/>
          <p:cNvSpPr/>
          <p:nvPr/>
        </p:nvSpPr>
        <p:spPr>
          <a:xfrm>
            <a:off x="585192" y="6048970"/>
            <a:ext cx="3038475" cy="133350"/>
          </a:xfrm>
          <a:prstGeom prst="rect">
            <a:avLst/>
          </a:prstGeom>
          <a:noFill/>
          <a:ln/>
        </p:spPr>
        <p:txBody>
          <a:bodyPr wrap="none" lIns="0" tIns="0" rIns="0" bIns="0" rtlCol="0" anchor="ctr"/>
          <a:lstStyle/>
          <a:p>
            <a:pPr algn="l" indent="0" marL="0">
              <a:buNone/>
            </a:pPr>
            <a:r>
              <a:rPr lang="en-US" sz="788" dirty="0">
                <a:solidFill>
                  <a:srgbClr val="7B756C"/>
                </a:solidFill>
                <a:latin typeface="IBM Plex Mono" pitchFamily="34" charset="0"/>
                <a:ea typeface="IBM Plex Mono" pitchFamily="34" charset="-122"/>
                <a:cs typeface="IBM Plex Mono" pitchFamily="34" charset="-120"/>
              </a:rPr>
              <a:t>Immediate-impact analysis is still in development.</a:t>
            </a:r>
            <a:endParaRPr lang="en-US" sz="788" dirty="0"/>
          </a:p>
        </p:txBody>
      </p:sp>
      <p:sp>
        <p:nvSpPr>
          <p:cNvPr id="17" name="Text 15"/>
          <p:cNvSpPr/>
          <p:nvPr/>
        </p:nvSpPr>
        <p:spPr>
          <a:xfrm>
            <a:off x="816620" y="6389638"/>
            <a:ext cx="302568" cy="133350"/>
          </a:xfrm>
          <a:prstGeom prst="rect">
            <a:avLst/>
          </a:prstGeom>
          <a:noFill/>
          <a:ln/>
        </p:spPr>
        <p:txBody>
          <a:bodyPr wrap="none" lIns="0" tIns="0" rIns="0" bIns="0" rtlCol="0" anchor="ctr"/>
          <a:lstStyle/>
          <a:p>
            <a:pPr algn="l" indent="0" marL="0">
              <a:buNone/>
            </a:pPr>
            <a:r>
              <a:rPr lang="en-US" sz="941" b="1" spc="-9" kern="0" dirty="0">
                <a:solidFill>
                  <a:srgbClr val="0C0B0A"/>
                </a:solidFill>
                <a:latin typeface="Anek Latin" pitchFamily="34" charset="0"/>
                <a:ea typeface="Anek Latin" pitchFamily="34" charset="-122"/>
                <a:cs typeface="Anek Latin" pitchFamily="34" charset="-120"/>
              </a:rPr>
              <a:t>Oozh</a:t>
            </a:r>
            <a:endParaRPr lang="en-US" sz="941" dirty="0"/>
          </a:p>
        </p:txBody>
      </p:sp>
      <p:sp>
        <p:nvSpPr>
          <p:cNvPr id="18" name="Text 16"/>
          <p:cNvSpPr/>
          <p:nvPr/>
        </p:nvSpPr>
        <p:spPr>
          <a:xfrm>
            <a:off x="11187113" y="6389787"/>
            <a:ext cx="457795" cy="133350"/>
          </a:xfrm>
          <a:prstGeom prst="rect">
            <a:avLst/>
          </a:prstGeom>
          <a:noFill/>
          <a:ln/>
        </p:spPr>
        <p:txBody>
          <a:bodyPr wrap="none" lIns="0" tIns="0" rIns="0" bIns="0" rtlCol="0" anchor="ctr"/>
          <a:lstStyle/>
          <a:p>
            <a:pPr algn="l" indent="0" marL="0">
              <a:buNone/>
            </a:pPr>
            <a:r>
              <a:rPr lang="en-US" sz="787" dirty="0">
                <a:solidFill>
                  <a:srgbClr val="7B756C"/>
                </a:solidFill>
                <a:latin typeface="IBM Plex Mono" pitchFamily="34" charset="0"/>
                <a:ea typeface="IBM Plex Mono" pitchFamily="34" charset="-122"/>
                <a:cs typeface="IBM Plex Mono" pitchFamily="34" charset="-120"/>
              </a:rPr>
              <a:t>07 / 11</a:t>
            </a:r>
            <a:endParaRPr lang="en-US" sz="787"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585192" y="465832"/>
            <a:ext cx="1397645" cy="123825"/>
          </a:xfrm>
          <a:prstGeom prst="rect">
            <a:avLst/>
          </a:prstGeom>
          <a:noFill/>
          <a:ln/>
        </p:spPr>
        <p:txBody>
          <a:bodyPr wrap="none" lIns="0" tIns="0" rIns="0" bIns="0" rtlCol="0" anchor="ctr"/>
          <a:lstStyle/>
          <a:p>
            <a:pPr algn="l" indent="0" marL="0">
              <a:buNone/>
            </a:pPr>
            <a:r>
              <a:rPr lang="en-US" sz="883" b="1" spc="283" kern="0" dirty="0">
                <a:solidFill>
                  <a:srgbClr val="7B756C"/>
                </a:solidFill>
                <a:latin typeface="Anek Latin" pitchFamily="34" charset="0"/>
                <a:ea typeface="Anek Latin" pitchFamily="34" charset="-122"/>
                <a:cs typeface="Anek Latin" pitchFamily="34" charset="-120"/>
              </a:rPr>
              <a:t>BUSINESS MODEL</a:t>
            </a:r>
            <a:endParaRPr lang="en-US" sz="883" dirty="0"/>
          </a:p>
        </p:txBody>
      </p:sp>
      <p:sp>
        <p:nvSpPr>
          <p:cNvPr id="3" name="Text 1"/>
          <p:cNvSpPr/>
          <p:nvPr/>
        </p:nvSpPr>
        <p:spPr>
          <a:xfrm>
            <a:off x="585192" y="1409700"/>
            <a:ext cx="1649462" cy="542925"/>
          </a:xfrm>
          <a:prstGeom prst="rect">
            <a:avLst/>
          </a:prstGeom>
          <a:noFill/>
          <a:ln/>
        </p:spPr>
        <p:txBody>
          <a:bodyPr wrap="none" lIns="0" tIns="0" rIns="0" bIns="0" rtlCol="0" anchor="ctr"/>
          <a:lstStyle/>
          <a:p>
            <a:pPr algn="l" indent="0" marL="0">
              <a:buNone/>
            </a:pPr>
            <a:r>
              <a:rPr lang="en-US" sz="3936" b="1" spc="-94" kern="0" dirty="0">
                <a:solidFill>
                  <a:srgbClr val="0C0B0A"/>
                </a:solidFill>
                <a:latin typeface="Anek Latin" pitchFamily="34" charset="0"/>
                <a:ea typeface="Anek Latin" pitchFamily="34" charset="-122"/>
                <a:cs typeface="Anek Latin" pitchFamily="34" charset="-120"/>
              </a:rPr>
              <a:t>We sell</a:t>
            </a:r>
            <a:endParaRPr lang="en-US" sz="3936" dirty="0"/>
          </a:p>
        </p:txBody>
      </p:sp>
      <p:sp>
        <p:nvSpPr>
          <p:cNvPr id="4" name="Text 2"/>
          <p:cNvSpPr/>
          <p:nvPr/>
        </p:nvSpPr>
        <p:spPr>
          <a:xfrm rot="21390000">
            <a:off x="2413506" y="1409751"/>
            <a:ext cx="3279428" cy="542925"/>
          </a:xfrm>
          <a:prstGeom prst="rect">
            <a:avLst/>
          </a:prstGeom>
          <a:noFill/>
          <a:ln/>
        </p:spPr>
        <p:txBody>
          <a:bodyPr wrap="none" lIns="0" tIns="0" rIns="0" bIns="0" rtlCol="0" anchor="ctr"/>
          <a:lstStyle/>
          <a:p>
            <a:pPr algn="ctr" indent="0" marL="0">
              <a:buNone/>
            </a:pPr>
            <a:r>
              <a:rPr lang="en-US" sz="3936" b="1" spc="-94" kern="0" dirty="0">
                <a:solidFill>
                  <a:srgbClr val="FFFFFF"/>
                </a:solidFill>
                <a:latin typeface="Anek Latin" pitchFamily="34" charset="0"/>
                <a:ea typeface="Anek Latin" pitchFamily="34" charset="-122"/>
                <a:cs typeface="Anek Latin" pitchFamily="34" charset="-120"/>
              </a:rPr>
              <a:t>subscriptions.</a:t>
            </a:r>
            <a:endParaRPr lang="en-US" sz="3936" dirty="0"/>
          </a:p>
        </p:txBody>
      </p:sp>
      <p:sp>
        <p:nvSpPr>
          <p:cNvPr id="5" name="Text 3"/>
          <p:cNvSpPr/>
          <p:nvPr/>
        </p:nvSpPr>
        <p:spPr>
          <a:xfrm>
            <a:off x="848023" y="2458938"/>
            <a:ext cx="1279773" cy="123825"/>
          </a:xfrm>
          <a:prstGeom prst="rect">
            <a:avLst/>
          </a:prstGeom>
          <a:noFill/>
          <a:ln/>
        </p:spPr>
        <p:txBody>
          <a:bodyPr wrap="none" lIns="0" tIns="0" rIns="0" bIns="0" rtlCol="0" anchor="ctr"/>
          <a:lstStyle/>
          <a:p>
            <a:pPr algn="l" indent="0" marL="0">
              <a:buNone/>
            </a:pPr>
            <a:r>
              <a:rPr lang="en-US" sz="883" b="1" spc="230" kern="0" dirty="0">
                <a:solidFill>
                  <a:srgbClr val="7B756C"/>
                </a:solidFill>
                <a:latin typeface="Anek Latin" pitchFamily="34" charset="0"/>
                <a:ea typeface="Anek Latin" pitchFamily="34" charset="-122"/>
                <a:cs typeface="Anek Latin" pitchFamily="34" charset="-120"/>
              </a:rPr>
              <a:t>INVESTORS · B2C</a:t>
            </a:r>
            <a:endParaRPr lang="en-US" sz="883" dirty="0"/>
          </a:p>
        </p:txBody>
      </p:sp>
      <p:sp>
        <p:nvSpPr>
          <p:cNvPr id="6" name="Text 4"/>
          <p:cNvSpPr/>
          <p:nvPr/>
        </p:nvSpPr>
        <p:spPr>
          <a:xfrm>
            <a:off x="848023" y="2637383"/>
            <a:ext cx="1110555" cy="523875"/>
          </a:xfrm>
          <a:prstGeom prst="rect">
            <a:avLst/>
          </a:prstGeom>
          <a:noFill/>
          <a:ln/>
        </p:spPr>
        <p:txBody>
          <a:bodyPr wrap="none" lIns="0" tIns="0" rIns="0" bIns="0" rtlCol="0" anchor="ctr"/>
          <a:lstStyle/>
          <a:p>
            <a:pPr algn="l" indent="0" marL="0">
              <a:buNone/>
            </a:pPr>
            <a:r>
              <a:rPr lang="en-US" sz="3744" b="1" spc="-112" kern="0" dirty="0">
                <a:solidFill>
                  <a:srgbClr val="0C0B0A"/>
                </a:solidFill>
                <a:latin typeface="Anek Latin" pitchFamily="34" charset="0"/>
                <a:ea typeface="Anek Latin" pitchFamily="34" charset="-122"/>
                <a:cs typeface="Anek Latin" pitchFamily="34" charset="-120"/>
              </a:rPr>
              <a:t>₹299</a:t>
            </a:r>
            <a:endParaRPr lang="en-US" sz="3744" dirty="0"/>
          </a:p>
        </p:txBody>
      </p:sp>
      <p:sp>
        <p:nvSpPr>
          <p:cNvPr id="7" name="Text 5"/>
          <p:cNvSpPr/>
          <p:nvPr/>
        </p:nvSpPr>
        <p:spPr>
          <a:xfrm>
            <a:off x="1960364" y="2885033"/>
            <a:ext cx="810220" cy="219075"/>
          </a:xfrm>
          <a:prstGeom prst="rect">
            <a:avLst/>
          </a:prstGeom>
          <a:noFill/>
          <a:ln/>
        </p:spPr>
        <p:txBody>
          <a:bodyPr wrap="none" lIns="0" tIns="0" rIns="0" bIns="0" rtlCol="0" anchor="ctr"/>
          <a:lstStyle/>
          <a:p>
            <a:pPr algn="l" indent="0" marL="0">
              <a:buNone/>
            </a:pPr>
            <a:r>
              <a:rPr lang="en-US" sz="1572" b="1" dirty="0">
                <a:solidFill>
                  <a:srgbClr val="48443E"/>
                </a:solidFill>
                <a:latin typeface="Anek Latin" pitchFamily="34" charset="0"/>
                <a:ea typeface="Anek Latin" pitchFamily="34" charset="-122"/>
                <a:cs typeface="Anek Latin" pitchFamily="34" charset="-120"/>
              </a:rPr>
              <a:t>a month</a:t>
            </a:r>
            <a:endParaRPr lang="en-US" sz="1572" dirty="0"/>
          </a:p>
        </p:txBody>
      </p:sp>
      <p:sp>
        <p:nvSpPr>
          <p:cNvPr id="8" name="Text 6"/>
          <p:cNvSpPr/>
          <p:nvPr/>
        </p:nvSpPr>
        <p:spPr>
          <a:xfrm>
            <a:off x="848023" y="3245793"/>
            <a:ext cx="1581745" cy="171450"/>
          </a:xfrm>
          <a:prstGeom prst="rect">
            <a:avLst/>
          </a:prstGeom>
          <a:noFill/>
          <a:ln/>
        </p:spPr>
        <p:txBody>
          <a:bodyPr wrap="none" lIns="0" tIns="0" rIns="0" bIns="0" rtlCol="0" anchor="ctr"/>
          <a:lstStyle/>
          <a:p>
            <a:pPr algn="l" indent="0" marL="0">
              <a:buNone/>
            </a:pPr>
            <a:r>
              <a:rPr lang="en-US" sz="1248" dirty="0">
                <a:solidFill>
                  <a:srgbClr val="48443E"/>
                </a:solidFill>
                <a:latin typeface="Anek Latin" pitchFamily="34" charset="0"/>
                <a:ea typeface="Anek Latin" pitchFamily="34" charset="-122"/>
                <a:cs typeface="Anek Latin" pitchFamily="34" charset="-120"/>
              </a:rPr>
              <a:t>Monthly or annual plan.</a:t>
            </a:r>
            <a:endParaRPr lang="en-US" sz="1248" dirty="0"/>
          </a:p>
        </p:txBody>
      </p:sp>
      <p:sp>
        <p:nvSpPr>
          <p:cNvPr id="9" name="Text 7"/>
          <p:cNvSpPr/>
          <p:nvPr/>
        </p:nvSpPr>
        <p:spPr>
          <a:xfrm>
            <a:off x="924520" y="3569196"/>
            <a:ext cx="2006054" cy="123825"/>
          </a:xfrm>
          <a:prstGeom prst="rect">
            <a:avLst/>
          </a:prstGeom>
          <a:noFill/>
          <a:ln/>
        </p:spPr>
        <p:txBody>
          <a:bodyPr wrap="none" lIns="0" tIns="0" rIns="0" bIns="0" rtlCol="0" anchor="ctr"/>
          <a:lstStyle/>
          <a:p>
            <a:pPr algn="l" indent="0" marL="0">
              <a:buNone/>
            </a:pPr>
            <a:r>
              <a:rPr lang="en-US" sz="749" b="1" spc="67" kern="0" dirty="0">
                <a:solidFill>
                  <a:srgbClr val="48443E"/>
                </a:solidFill>
                <a:latin typeface="IBM Plex Mono" pitchFamily="34" charset="0"/>
                <a:ea typeface="IBM Plex Mono" pitchFamily="34" charset="-122"/>
                <a:cs typeface="IBM Plex Mono" pitchFamily="34" charset="-120"/>
              </a:rPr>
              <a:t>PROPOSED, TO TUNE AFTER LAUNCH</a:t>
            </a:r>
            <a:endParaRPr lang="en-US" sz="749" dirty="0"/>
          </a:p>
        </p:txBody>
      </p:sp>
      <p:sp>
        <p:nvSpPr>
          <p:cNvPr id="10" name="Text 8"/>
          <p:cNvSpPr/>
          <p:nvPr/>
        </p:nvSpPr>
        <p:spPr>
          <a:xfrm>
            <a:off x="848023" y="3821906"/>
            <a:ext cx="2354759" cy="142875"/>
          </a:xfrm>
          <a:prstGeom prst="rect">
            <a:avLst/>
          </a:prstGeom>
          <a:noFill/>
          <a:ln/>
        </p:spPr>
        <p:txBody>
          <a:bodyPr wrap="none" lIns="0" tIns="0" rIns="0" bIns="0" rtlCol="0" anchor="ctr"/>
          <a:lstStyle/>
          <a:p>
            <a:pPr algn="l" indent="0" marL="0">
              <a:buNone/>
            </a:pPr>
            <a:r>
              <a:rPr lang="en-US" sz="845" dirty="0">
                <a:solidFill>
                  <a:srgbClr val="7B756C"/>
                </a:solidFill>
                <a:latin typeface="IBM Plex Mono" pitchFamily="34" charset="0"/>
                <a:ea typeface="IBM Plex Mono" pitchFamily="34" charset="-122"/>
                <a:cs typeface="IBM Plex Mono" pitchFamily="34" charset="-120"/>
              </a:rPr>
              <a:t>Tijori charges ₹330 to ₹500 a month.</a:t>
            </a:r>
            <a:endParaRPr lang="en-US" sz="845" dirty="0"/>
          </a:p>
        </p:txBody>
      </p:sp>
      <p:sp>
        <p:nvSpPr>
          <p:cNvPr id="11" name="Text 9"/>
          <p:cNvSpPr/>
          <p:nvPr/>
        </p:nvSpPr>
        <p:spPr>
          <a:xfrm>
            <a:off x="6492925" y="2458938"/>
            <a:ext cx="2005161" cy="123825"/>
          </a:xfrm>
          <a:prstGeom prst="rect">
            <a:avLst/>
          </a:prstGeom>
          <a:noFill/>
          <a:ln/>
        </p:spPr>
        <p:txBody>
          <a:bodyPr wrap="none" lIns="0" tIns="0" rIns="0" bIns="0" rtlCol="0" anchor="ctr"/>
          <a:lstStyle/>
          <a:p>
            <a:pPr algn="l" indent="0" marL="0">
              <a:buNone/>
            </a:pPr>
            <a:r>
              <a:rPr lang="en-US" sz="883" b="1" spc="230" kern="0" dirty="0">
                <a:solidFill>
                  <a:srgbClr val="7B756C"/>
                </a:solidFill>
                <a:latin typeface="Anek Latin" pitchFamily="34" charset="0"/>
                <a:ea typeface="Anek Latin" pitchFamily="34" charset="-122"/>
                <a:cs typeface="Anek Latin" pitchFamily="34" charset="-120"/>
              </a:rPr>
              <a:t>INSTITUTIONS · B2B &amp; B2G</a:t>
            </a:r>
            <a:endParaRPr lang="en-US" sz="883" dirty="0"/>
          </a:p>
        </p:txBody>
      </p:sp>
      <p:sp>
        <p:nvSpPr>
          <p:cNvPr id="12" name="Text 10"/>
          <p:cNvSpPr/>
          <p:nvPr/>
        </p:nvSpPr>
        <p:spPr>
          <a:xfrm>
            <a:off x="6492925" y="2637383"/>
            <a:ext cx="1585615" cy="523875"/>
          </a:xfrm>
          <a:prstGeom prst="rect">
            <a:avLst/>
          </a:prstGeom>
          <a:noFill/>
          <a:ln/>
        </p:spPr>
        <p:txBody>
          <a:bodyPr wrap="none" lIns="0" tIns="0" rIns="0" bIns="0" rtlCol="0" anchor="ctr"/>
          <a:lstStyle/>
          <a:p>
            <a:pPr algn="l" indent="0" marL="0">
              <a:buNone/>
            </a:pPr>
            <a:r>
              <a:rPr lang="en-US" sz="3744" b="1" spc="-112" kern="0" dirty="0">
                <a:solidFill>
                  <a:srgbClr val="0C0B0A"/>
                </a:solidFill>
                <a:latin typeface="Anek Latin" pitchFamily="34" charset="0"/>
                <a:ea typeface="Anek Latin" pitchFamily="34" charset="-122"/>
                <a:cs typeface="Anek Latin" pitchFamily="34" charset="-120"/>
              </a:rPr>
              <a:t>₹4 lakh</a:t>
            </a:r>
            <a:endParaRPr lang="en-US" sz="3744" dirty="0"/>
          </a:p>
        </p:txBody>
      </p:sp>
      <p:sp>
        <p:nvSpPr>
          <p:cNvPr id="13" name="Text 11"/>
          <p:cNvSpPr/>
          <p:nvPr/>
        </p:nvSpPr>
        <p:spPr>
          <a:xfrm>
            <a:off x="8080325" y="2885033"/>
            <a:ext cx="602307" cy="219075"/>
          </a:xfrm>
          <a:prstGeom prst="rect">
            <a:avLst/>
          </a:prstGeom>
          <a:noFill/>
          <a:ln/>
        </p:spPr>
        <p:txBody>
          <a:bodyPr wrap="none" lIns="0" tIns="0" rIns="0" bIns="0" rtlCol="0" anchor="ctr"/>
          <a:lstStyle/>
          <a:p>
            <a:pPr algn="l" indent="0" marL="0">
              <a:buNone/>
            </a:pPr>
            <a:r>
              <a:rPr lang="en-US" sz="1572" b="1" dirty="0">
                <a:solidFill>
                  <a:srgbClr val="48443E"/>
                </a:solidFill>
                <a:latin typeface="Anek Latin" pitchFamily="34" charset="0"/>
                <a:ea typeface="Anek Latin" pitchFamily="34" charset="-122"/>
                <a:cs typeface="Anek Latin" pitchFamily="34" charset="-120"/>
              </a:rPr>
              <a:t>a year</a:t>
            </a:r>
            <a:endParaRPr lang="en-US" sz="1572" dirty="0"/>
          </a:p>
        </p:txBody>
      </p:sp>
      <p:sp>
        <p:nvSpPr>
          <p:cNvPr id="14" name="Text 12"/>
          <p:cNvSpPr/>
          <p:nvPr/>
        </p:nvSpPr>
        <p:spPr>
          <a:xfrm>
            <a:off x="6492925" y="3245793"/>
            <a:ext cx="2384822" cy="171450"/>
          </a:xfrm>
          <a:prstGeom prst="rect">
            <a:avLst/>
          </a:prstGeom>
          <a:noFill/>
          <a:ln/>
        </p:spPr>
        <p:txBody>
          <a:bodyPr wrap="none" lIns="0" tIns="0" rIns="0" bIns="0" rtlCol="0" anchor="ctr"/>
          <a:lstStyle/>
          <a:p>
            <a:pPr algn="l" indent="0" marL="0">
              <a:buNone/>
            </a:pPr>
            <a:r>
              <a:rPr lang="en-US" sz="1248" dirty="0">
                <a:solidFill>
                  <a:srgbClr val="48443E"/>
                </a:solidFill>
                <a:latin typeface="Anek Latin" pitchFamily="34" charset="0"/>
                <a:ea typeface="Anek Latin" pitchFamily="34" charset="-122"/>
                <a:cs typeface="Anek Latin" pitchFamily="34" charset="-120"/>
              </a:rPr>
              <a:t>Annual licence, starting with a pilot.</a:t>
            </a:r>
            <a:endParaRPr lang="en-US" sz="1248" dirty="0"/>
          </a:p>
        </p:txBody>
      </p:sp>
      <p:sp>
        <p:nvSpPr>
          <p:cNvPr id="15" name="Text 13"/>
          <p:cNvSpPr/>
          <p:nvPr/>
        </p:nvSpPr>
        <p:spPr>
          <a:xfrm>
            <a:off x="6569422" y="3569196"/>
            <a:ext cx="2071539" cy="123825"/>
          </a:xfrm>
          <a:prstGeom prst="rect">
            <a:avLst/>
          </a:prstGeom>
          <a:noFill/>
          <a:ln/>
        </p:spPr>
        <p:txBody>
          <a:bodyPr wrap="none" lIns="0" tIns="0" rIns="0" bIns="0" rtlCol="0" anchor="ctr"/>
          <a:lstStyle/>
          <a:p>
            <a:pPr algn="l" indent="0" marL="0">
              <a:buNone/>
            </a:pPr>
            <a:r>
              <a:rPr lang="en-US" sz="749" b="1" spc="67" kern="0" dirty="0">
                <a:solidFill>
                  <a:srgbClr val="48443E"/>
                </a:solidFill>
                <a:latin typeface="IBM Plex Mono" pitchFamily="34" charset="0"/>
                <a:ea typeface="IBM Plex Mono" pitchFamily="34" charset="-122"/>
                <a:cs typeface="IBM Plex Mono" pitchFamily="34" charset="-120"/>
              </a:rPr>
              <a:t>PROPOSED, TO VALIDATE IN PILOTS</a:t>
            </a:r>
            <a:endParaRPr lang="en-US" sz="749" dirty="0"/>
          </a:p>
        </p:txBody>
      </p:sp>
      <p:sp>
        <p:nvSpPr>
          <p:cNvPr id="16" name="Text 14"/>
          <p:cNvSpPr/>
          <p:nvPr/>
        </p:nvSpPr>
        <p:spPr>
          <a:xfrm>
            <a:off x="6492925" y="3821906"/>
            <a:ext cx="3127028" cy="142875"/>
          </a:xfrm>
          <a:prstGeom prst="rect">
            <a:avLst/>
          </a:prstGeom>
          <a:noFill/>
          <a:ln/>
        </p:spPr>
        <p:txBody>
          <a:bodyPr wrap="none" lIns="0" tIns="0" rIns="0" bIns="0" rtlCol="0" anchor="ctr"/>
          <a:lstStyle/>
          <a:p>
            <a:pPr algn="l" indent="0" marL="0">
              <a:buNone/>
            </a:pPr>
            <a:r>
              <a:rPr lang="en-US" sz="845" dirty="0">
                <a:solidFill>
                  <a:srgbClr val="7B756C"/>
                </a:solidFill>
                <a:latin typeface="IBM Plex Mono" pitchFamily="34" charset="0"/>
                <a:ea typeface="IBM Plex Mono" pitchFamily="34" charset="-122"/>
                <a:cs typeface="IBM Plex Mono" pitchFamily="34" charset="-120"/>
              </a:rPr>
              <a:t>Tracxn earns about ₹3.6 lakh a year per account.</a:t>
            </a:r>
            <a:endParaRPr lang="en-US" sz="845" dirty="0"/>
          </a:p>
        </p:txBody>
      </p:sp>
      <p:sp>
        <p:nvSpPr>
          <p:cNvPr id="17" name="Text 15"/>
          <p:cNvSpPr/>
          <p:nvPr/>
        </p:nvSpPr>
        <p:spPr>
          <a:xfrm>
            <a:off x="804565" y="4569321"/>
            <a:ext cx="1255961" cy="304800"/>
          </a:xfrm>
          <a:prstGeom prst="rect">
            <a:avLst/>
          </a:prstGeom>
          <a:noFill/>
          <a:ln/>
        </p:spPr>
        <p:txBody>
          <a:bodyPr wrap="none" lIns="0" tIns="0" rIns="0" bIns="0" rtlCol="0" anchor="ctr"/>
          <a:lstStyle/>
          <a:p>
            <a:pPr algn="l" indent="0" marL="0">
              <a:buNone/>
            </a:pPr>
            <a:r>
              <a:rPr lang="en-US" sz="2208" b="1" spc="-44" kern="0" dirty="0">
                <a:solidFill>
                  <a:srgbClr val="0C0B0A"/>
                </a:solidFill>
                <a:latin typeface="Anek Latin" pitchFamily="34" charset="0"/>
                <a:ea typeface="Anek Latin" pitchFamily="34" charset="-122"/>
                <a:cs typeface="Anek Latin" pitchFamily="34" charset="-120"/>
              </a:rPr>
              <a:t>₹3.6 crore</a:t>
            </a:r>
            <a:endParaRPr lang="en-US" sz="2208" dirty="0"/>
          </a:p>
        </p:txBody>
      </p:sp>
      <p:sp>
        <p:nvSpPr>
          <p:cNvPr id="18" name="Text 16"/>
          <p:cNvSpPr/>
          <p:nvPr/>
        </p:nvSpPr>
        <p:spPr>
          <a:xfrm>
            <a:off x="804565" y="4923532"/>
            <a:ext cx="2210842" cy="142875"/>
          </a:xfrm>
          <a:prstGeom prst="rect">
            <a:avLst/>
          </a:prstGeom>
          <a:noFill/>
          <a:ln/>
        </p:spPr>
        <p:txBody>
          <a:bodyPr wrap="none" lIns="0" tIns="0" rIns="0" bIns="0" rtlCol="0" anchor="ctr"/>
          <a:lstStyle/>
          <a:p>
            <a:pPr algn="l" indent="0" marL="0">
              <a:buNone/>
            </a:pPr>
            <a:r>
              <a:rPr lang="en-US" sz="864" dirty="0">
                <a:solidFill>
                  <a:srgbClr val="7B756C"/>
                </a:solidFill>
                <a:latin typeface="IBM Plex Mono" pitchFamily="34" charset="0"/>
                <a:ea typeface="IBM Plex Mono" pitchFamily="34" charset="-122"/>
                <a:cs typeface="IBM Plex Mono" pitchFamily="34" charset="-120"/>
              </a:rPr>
              <a:t>10,000 subscribers × ₹299 a month</a:t>
            </a:r>
            <a:endParaRPr lang="en-US" sz="864" dirty="0"/>
          </a:p>
        </p:txBody>
      </p:sp>
      <p:sp>
        <p:nvSpPr>
          <p:cNvPr id="19" name="Text 17"/>
          <p:cNvSpPr/>
          <p:nvPr/>
        </p:nvSpPr>
        <p:spPr>
          <a:xfrm>
            <a:off x="4312890" y="4569321"/>
            <a:ext cx="1216075" cy="304800"/>
          </a:xfrm>
          <a:prstGeom prst="rect">
            <a:avLst/>
          </a:prstGeom>
          <a:noFill/>
          <a:ln/>
        </p:spPr>
        <p:txBody>
          <a:bodyPr wrap="none" lIns="0" tIns="0" rIns="0" bIns="0" rtlCol="0" anchor="ctr"/>
          <a:lstStyle/>
          <a:p>
            <a:pPr algn="l" indent="0" marL="0">
              <a:buNone/>
            </a:pPr>
            <a:r>
              <a:rPr lang="en-US" sz="2208" b="1" spc="-44" kern="0" dirty="0">
                <a:solidFill>
                  <a:srgbClr val="0C0B0A"/>
                </a:solidFill>
                <a:latin typeface="Anek Latin" pitchFamily="34" charset="0"/>
                <a:ea typeface="Anek Latin" pitchFamily="34" charset="-122"/>
                <a:cs typeface="Anek Latin" pitchFamily="34" charset="-120"/>
              </a:rPr>
              <a:t>+ ₹4 crore</a:t>
            </a:r>
            <a:endParaRPr lang="en-US" sz="2208" dirty="0"/>
          </a:p>
        </p:txBody>
      </p:sp>
      <p:sp>
        <p:nvSpPr>
          <p:cNvPr id="20" name="Text 18"/>
          <p:cNvSpPr/>
          <p:nvPr/>
        </p:nvSpPr>
        <p:spPr>
          <a:xfrm>
            <a:off x="4312890" y="4923532"/>
            <a:ext cx="2276624" cy="142875"/>
          </a:xfrm>
          <a:prstGeom prst="rect">
            <a:avLst/>
          </a:prstGeom>
          <a:noFill/>
          <a:ln/>
        </p:spPr>
        <p:txBody>
          <a:bodyPr wrap="none" lIns="0" tIns="0" rIns="0" bIns="0" rtlCol="0" anchor="ctr"/>
          <a:lstStyle/>
          <a:p>
            <a:pPr algn="l" indent="0" marL="0">
              <a:buNone/>
            </a:pPr>
            <a:r>
              <a:rPr lang="en-US" sz="864" dirty="0">
                <a:solidFill>
                  <a:srgbClr val="7B756C"/>
                </a:solidFill>
                <a:latin typeface="IBM Plex Mono" pitchFamily="34" charset="0"/>
                <a:ea typeface="IBM Plex Mono" pitchFamily="34" charset="-122"/>
                <a:cs typeface="IBM Plex Mono" pitchFamily="34" charset="-120"/>
              </a:rPr>
              <a:t>100 organisations × ₹4 lakh a year</a:t>
            </a:r>
            <a:endParaRPr lang="en-US" sz="864" dirty="0"/>
          </a:p>
        </p:txBody>
      </p:sp>
      <p:sp>
        <p:nvSpPr>
          <p:cNvPr id="21" name="Text 19"/>
          <p:cNvSpPr/>
          <p:nvPr/>
        </p:nvSpPr>
        <p:spPr>
          <a:xfrm>
            <a:off x="7811839" y="4569321"/>
            <a:ext cx="2277666" cy="304800"/>
          </a:xfrm>
          <a:prstGeom prst="rect">
            <a:avLst/>
          </a:prstGeom>
          <a:noFill/>
          <a:ln/>
        </p:spPr>
        <p:txBody>
          <a:bodyPr wrap="none" lIns="0" tIns="0" rIns="0" bIns="0" rtlCol="0" anchor="ctr"/>
          <a:lstStyle/>
          <a:p>
            <a:pPr algn="l" indent="0" marL="0">
              <a:buNone/>
            </a:pPr>
            <a:r>
              <a:rPr lang="en-US" sz="2208" b="1" spc="-44" kern="0" dirty="0">
                <a:solidFill>
                  <a:srgbClr val="FFFFFF"/>
                </a:solidFill>
                <a:latin typeface="Anek Latin" pitchFamily="34" charset="0"/>
                <a:ea typeface="Anek Latin" pitchFamily="34" charset="-122"/>
                <a:cs typeface="Anek Latin" pitchFamily="34" charset="-120"/>
              </a:rPr>
              <a:t>≈ ₹7.6 crore a year</a:t>
            </a:r>
            <a:endParaRPr lang="en-US" sz="2208" dirty="0"/>
          </a:p>
        </p:txBody>
      </p:sp>
      <p:sp>
        <p:nvSpPr>
          <p:cNvPr id="22" name="Text 20"/>
          <p:cNvSpPr/>
          <p:nvPr/>
        </p:nvSpPr>
        <p:spPr>
          <a:xfrm>
            <a:off x="7811839" y="4923532"/>
            <a:ext cx="1881634" cy="142875"/>
          </a:xfrm>
          <a:prstGeom prst="rect">
            <a:avLst/>
          </a:prstGeom>
          <a:noFill/>
          <a:ln/>
        </p:spPr>
        <p:txBody>
          <a:bodyPr wrap="none" lIns="0" tIns="0" rIns="0" bIns="0" rtlCol="0" anchor="ctr"/>
          <a:lstStyle/>
          <a:p>
            <a:pPr algn="l" indent="0" marL="0">
              <a:buNone/>
            </a:pPr>
            <a:r>
              <a:rPr lang="en-US" sz="864" dirty="0">
                <a:solidFill>
                  <a:srgbClr val="A59E94"/>
                </a:solidFill>
                <a:latin typeface="IBM Plex Mono" pitchFamily="34" charset="0"/>
                <a:ea typeface="IBM Plex Mono" pitchFamily="34" charset="-122"/>
                <a:cs typeface="IBM Plex Mono" pitchFamily="34" charset="-120"/>
              </a:rPr>
              <a:t>Year-3 goal at full run rate</a:t>
            </a:r>
            <a:endParaRPr lang="en-US" sz="864" dirty="0"/>
          </a:p>
        </p:txBody>
      </p:sp>
      <p:sp>
        <p:nvSpPr>
          <p:cNvPr id="23" name="Text 21"/>
          <p:cNvSpPr/>
          <p:nvPr/>
        </p:nvSpPr>
        <p:spPr>
          <a:xfrm>
            <a:off x="585192" y="6048970"/>
            <a:ext cx="6338888" cy="133350"/>
          </a:xfrm>
          <a:prstGeom prst="rect">
            <a:avLst/>
          </a:prstGeom>
          <a:noFill/>
          <a:ln/>
        </p:spPr>
        <p:txBody>
          <a:bodyPr wrap="none" lIns="0" tIns="0" rIns="0" bIns="0" rtlCol="0" anchor="ctr"/>
          <a:lstStyle/>
          <a:p>
            <a:pPr algn="l" indent="0" marL="0">
              <a:buNone/>
            </a:pPr>
            <a:r>
              <a:rPr lang="en-US" sz="788" dirty="0">
                <a:solidFill>
                  <a:srgbClr val="7B756C"/>
                </a:solidFill>
                <a:latin typeface="IBM Plex Mono" pitchFamily="34" charset="0"/>
                <a:ea typeface="IBM Plex Mono" pitchFamily="34" charset="-122"/>
                <a:cs typeface="IBM Plex Mono" pitchFamily="34" charset="-120"/>
              </a:rPr>
              <a:t>A target, not a forecast. Assumes every customer pays the stated price. Benchmarks in appendix A2 and A3.</a:t>
            </a:r>
            <a:endParaRPr lang="en-US" sz="788" dirty="0"/>
          </a:p>
        </p:txBody>
      </p:sp>
      <p:sp>
        <p:nvSpPr>
          <p:cNvPr id="24" name="Text 22"/>
          <p:cNvSpPr/>
          <p:nvPr/>
        </p:nvSpPr>
        <p:spPr>
          <a:xfrm>
            <a:off x="816620" y="6389638"/>
            <a:ext cx="302568" cy="133350"/>
          </a:xfrm>
          <a:prstGeom prst="rect">
            <a:avLst/>
          </a:prstGeom>
          <a:noFill/>
          <a:ln/>
        </p:spPr>
        <p:txBody>
          <a:bodyPr wrap="none" lIns="0" tIns="0" rIns="0" bIns="0" rtlCol="0" anchor="ctr"/>
          <a:lstStyle/>
          <a:p>
            <a:pPr algn="l" indent="0" marL="0">
              <a:buNone/>
            </a:pPr>
            <a:r>
              <a:rPr lang="en-US" sz="941" b="1" spc="-9" kern="0" dirty="0">
                <a:solidFill>
                  <a:srgbClr val="0C0B0A"/>
                </a:solidFill>
                <a:latin typeface="Anek Latin" pitchFamily="34" charset="0"/>
                <a:ea typeface="Anek Latin" pitchFamily="34" charset="-122"/>
                <a:cs typeface="Anek Latin" pitchFamily="34" charset="-120"/>
              </a:rPr>
              <a:t>Oozh</a:t>
            </a:r>
            <a:endParaRPr lang="en-US" sz="941" dirty="0"/>
          </a:p>
        </p:txBody>
      </p:sp>
      <p:sp>
        <p:nvSpPr>
          <p:cNvPr id="25" name="Text 23"/>
          <p:cNvSpPr/>
          <p:nvPr/>
        </p:nvSpPr>
        <p:spPr>
          <a:xfrm>
            <a:off x="11187113" y="6389787"/>
            <a:ext cx="457795" cy="133350"/>
          </a:xfrm>
          <a:prstGeom prst="rect">
            <a:avLst/>
          </a:prstGeom>
          <a:noFill/>
          <a:ln/>
        </p:spPr>
        <p:txBody>
          <a:bodyPr wrap="none" lIns="0" tIns="0" rIns="0" bIns="0" rtlCol="0" anchor="ctr"/>
          <a:lstStyle/>
          <a:p>
            <a:pPr algn="l" indent="0" marL="0">
              <a:buNone/>
            </a:pPr>
            <a:r>
              <a:rPr lang="en-US" sz="787" dirty="0">
                <a:solidFill>
                  <a:srgbClr val="7B756C"/>
                </a:solidFill>
                <a:latin typeface="IBM Plex Mono" pitchFamily="34" charset="0"/>
                <a:ea typeface="IBM Plex Mono" pitchFamily="34" charset="-122"/>
                <a:cs typeface="IBM Plex Mono" pitchFamily="34" charset="-120"/>
              </a:rPr>
              <a:t>08 / 11</a:t>
            </a:r>
            <a:endParaRPr lang="en-US" sz="787"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585192" y="465832"/>
            <a:ext cx="789980" cy="123825"/>
          </a:xfrm>
          <a:prstGeom prst="rect">
            <a:avLst/>
          </a:prstGeom>
          <a:noFill/>
          <a:ln/>
        </p:spPr>
        <p:txBody>
          <a:bodyPr wrap="none" lIns="0" tIns="0" rIns="0" bIns="0" rtlCol="0" anchor="ctr"/>
          <a:lstStyle/>
          <a:p>
            <a:pPr algn="l" indent="0" marL="0">
              <a:buNone/>
            </a:pPr>
            <a:r>
              <a:rPr lang="en-US" sz="883" b="1" spc="283" kern="0" dirty="0">
                <a:solidFill>
                  <a:srgbClr val="7B756C"/>
                </a:solidFill>
                <a:latin typeface="Anek Latin" pitchFamily="34" charset="0"/>
                <a:ea typeface="Anek Latin" pitchFamily="34" charset="-122"/>
                <a:cs typeface="Anek Latin" pitchFamily="34" charset="-120"/>
              </a:rPr>
              <a:t>ROADMAP</a:t>
            </a:r>
            <a:endParaRPr lang="en-US" sz="883" dirty="0"/>
          </a:p>
        </p:txBody>
      </p:sp>
      <p:sp>
        <p:nvSpPr>
          <p:cNvPr id="3" name="Text 1"/>
          <p:cNvSpPr/>
          <p:nvPr/>
        </p:nvSpPr>
        <p:spPr>
          <a:xfrm>
            <a:off x="585192" y="1680270"/>
            <a:ext cx="7357170" cy="542925"/>
          </a:xfrm>
          <a:prstGeom prst="rect">
            <a:avLst/>
          </a:prstGeom>
          <a:noFill/>
          <a:ln/>
        </p:spPr>
        <p:txBody>
          <a:bodyPr wrap="none" lIns="0" tIns="0" rIns="0" bIns="0" rtlCol="0" anchor="ctr"/>
          <a:lstStyle/>
          <a:p>
            <a:pPr algn="l" indent="0" marL="0">
              <a:buNone/>
            </a:pPr>
            <a:r>
              <a:rPr lang="en-US" sz="3936" b="1" spc="-94" kern="0" dirty="0">
                <a:solidFill>
                  <a:srgbClr val="0C0B0A"/>
                </a:solidFill>
                <a:latin typeface="Anek Latin" pitchFamily="34" charset="0"/>
                <a:ea typeface="Anek Latin" pitchFamily="34" charset="-122"/>
                <a:cs typeface="Anek Latin" pitchFamily="34" charset="-120"/>
              </a:rPr>
              <a:t>Retail in December. First pilot in</a:t>
            </a:r>
            <a:endParaRPr lang="en-US" sz="3936" dirty="0"/>
          </a:p>
        </p:txBody>
      </p:sp>
      <p:sp>
        <p:nvSpPr>
          <p:cNvPr id="4" name="Text 2"/>
          <p:cNvSpPr/>
          <p:nvPr/>
        </p:nvSpPr>
        <p:spPr>
          <a:xfrm rot="21390000">
            <a:off x="8121214" y="1680321"/>
            <a:ext cx="2224980" cy="542925"/>
          </a:xfrm>
          <a:prstGeom prst="rect">
            <a:avLst/>
          </a:prstGeom>
          <a:noFill/>
          <a:ln/>
        </p:spPr>
        <p:txBody>
          <a:bodyPr wrap="none" lIns="0" tIns="0" rIns="0" bIns="0" rtlCol="0" anchor="ctr"/>
          <a:lstStyle/>
          <a:p>
            <a:pPr algn="ctr" indent="0" marL="0">
              <a:buNone/>
            </a:pPr>
            <a:r>
              <a:rPr lang="en-US" sz="3936" b="1" spc="-94" kern="0" dirty="0">
                <a:solidFill>
                  <a:srgbClr val="FFFFFF"/>
                </a:solidFill>
                <a:latin typeface="Anek Latin" pitchFamily="34" charset="0"/>
                <a:ea typeface="Anek Latin" pitchFamily="34" charset="-122"/>
                <a:cs typeface="Anek Latin" pitchFamily="34" charset="-120"/>
              </a:rPr>
              <a:t>February.</a:t>
            </a:r>
            <a:endParaRPr lang="en-US" sz="3936" dirty="0"/>
          </a:p>
        </p:txBody>
      </p:sp>
      <p:sp>
        <p:nvSpPr>
          <p:cNvPr id="5" name="Text 3"/>
          <p:cNvSpPr/>
          <p:nvPr/>
        </p:nvSpPr>
        <p:spPr>
          <a:xfrm>
            <a:off x="1297186" y="2801243"/>
            <a:ext cx="662434" cy="161925"/>
          </a:xfrm>
          <a:prstGeom prst="rect">
            <a:avLst/>
          </a:prstGeom>
          <a:noFill/>
          <a:ln/>
        </p:spPr>
        <p:txBody>
          <a:bodyPr wrap="none" lIns="0" tIns="0" rIns="0" bIns="0" rtlCol="0" anchor="ctr"/>
          <a:lstStyle/>
          <a:p>
            <a:pPr algn="l" indent="0" marL="0">
              <a:buNone/>
            </a:pPr>
            <a:r>
              <a:rPr lang="en-US" sz="960" b="1" spc="38" kern="0" dirty="0">
                <a:solidFill>
                  <a:srgbClr val="0C0B0A"/>
                </a:solidFill>
                <a:latin typeface="IBM Plex Mono" pitchFamily="34" charset="0"/>
                <a:ea typeface="IBM Plex Mono" pitchFamily="34" charset="-122"/>
                <a:cs typeface="IBM Plex Mono" pitchFamily="34" charset="-120"/>
              </a:rPr>
              <a:t>Nov 2026</a:t>
            </a:r>
            <a:endParaRPr lang="en-US" sz="960" dirty="0"/>
          </a:p>
        </p:txBody>
      </p:sp>
      <p:sp>
        <p:nvSpPr>
          <p:cNvPr id="6" name="Text 4"/>
          <p:cNvSpPr/>
          <p:nvPr/>
        </p:nvSpPr>
        <p:spPr>
          <a:xfrm>
            <a:off x="1190179" y="3036987"/>
            <a:ext cx="876449" cy="209550"/>
          </a:xfrm>
          <a:prstGeom prst="rect">
            <a:avLst/>
          </a:prstGeom>
          <a:noFill/>
          <a:ln/>
        </p:spPr>
        <p:txBody>
          <a:bodyPr wrap="none" lIns="0" tIns="0" rIns="0" bIns="0" rtlCol="0" anchor="ctr"/>
          <a:lstStyle/>
          <a:p>
            <a:pPr algn="l" indent="0" marL="0">
              <a:buNone/>
            </a:pPr>
            <a:r>
              <a:rPr lang="en-US" sz="1536" b="1" spc="-15" kern="0" dirty="0">
                <a:solidFill>
                  <a:srgbClr val="0C0B0A"/>
                </a:solidFill>
                <a:latin typeface="Anek Latin" pitchFamily="34" charset="0"/>
                <a:ea typeface="Anek Latin" pitchFamily="34" charset="-122"/>
                <a:cs typeface="Anek Latin" pitchFamily="34" charset="-120"/>
              </a:rPr>
              <a:t>Get ready</a:t>
            </a:r>
            <a:endParaRPr lang="en-US" sz="1536" dirty="0"/>
          </a:p>
        </p:txBody>
      </p:sp>
      <p:sp>
        <p:nvSpPr>
          <p:cNvPr id="7" name="Text 5"/>
          <p:cNvSpPr/>
          <p:nvPr/>
        </p:nvSpPr>
        <p:spPr>
          <a:xfrm>
            <a:off x="681335" y="3365599"/>
            <a:ext cx="1893987" cy="161925"/>
          </a:xfrm>
          <a:prstGeom prst="rect">
            <a:avLst/>
          </a:prstGeom>
          <a:noFill/>
          <a:ln/>
        </p:spPr>
        <p:txBody>
          <a:bodyPr wrap="none" lIns="0" tIns="0" rIns="0" bIns="0" rtlCol="0" anchor="ctr"/>
          <a:lstStyle/>
          <a:p>
            <a:pPr algn="l" indent="0" marL="0">
              <a:buNone/>
            </a:pPr>
            <a:r>
              <a:rPr lang="en-US" sz="1152" dirty="0">
                <a:solidFill>
                  <a:srgbClr val="48443E"/>
                </a:solidFill>
                <a:latin typeface="Anek Latin" pitchFamily="34" charset="0"/>
                <a:ea typeface="Anek Latin" pitchFamily="34" charset="-122"/>
                <a:cs typeface="Anek Latin" pitchFamily="34" charset="-120"/>
              </a:rPr>
              <a:t>Research Analyst certification,</a:t>
            </a:r>
            <a:endParaRPr lang="en-US" sz="1152" dirty="0"/>
          </a:p>
        </p:txBody>
      </p:sp>
      <p:sp>
        <p:nvSpPr>
          <p:cNvPr id="8" name="Text 6"/>
          <p:cNvSpPr/>
          <p:nvPr/>
        </p:nvSpPr>
        <p:spPr>
          <a:xfrm>
            <a:off x="767060" y="3567410"/>
            <a:ext cx="1722686" cy="161925"/>
          </a:xfrm>
          <a:prstGeom prst="rect">
            <a:avLst/>
          </a:prstGeom>
          <a:noFill/>
          <a:ln/>
        </p:spPr>
        <p:txBody>
          <a:bodyPr wrap="none" lIns="0" tIns="0" rIns="0" bIns="0" rtlCol="0" anchor="ctr"/>
          <a:lstStyle/>
          <a:p>
            <a:pPr algn="l" indent="0" marL="0">
              <a:buNone/>
            </a:pPr>
            <a:r>
              <a:rPr lang="en-US" sz="1152" dirty="0">
                <a:solidFill>
                  <a:srgbClr val="48443E"/>
                </a:solidFill>
                <a:latin typeface="Anek Latin" pitchFamily="34" charset="0"/>
                <a:ea typeface="Anek Latin" pitchFamily="34" charset="-122"/>
                <a:cs typeface="Anek Latin" pitchFamily="34" charset="-120"/>
              </a:rPr>
              <a:t>registration and incubation.</a:t>
            </a:r>
            <a:endParaRPr lang="en-US" sz="1152" dirty="0"/>
          </a:p>
        </p:txBody>
      </p:sp>
      <p:sp>
        <p:nvSpPr>
          <p:cNvPr id="9" name="Text 7"/>
          <p:cNvSpPr/>
          <p:nvPr/>
        </p:nvSpPr>
        <p:spPr>
          <a:xfrm>
            <a:off x="3540472" y="2801243"/>
            <a:ext cx="662434" cy="161925"/>
          </a:xfrm>
          <a:prstGeom prst="rect">
            <a:avLst/>
          </a:prstGeom>
          <a:noFill/>
          <a:ln/>
        </p:spPr>
        <p:txBody>
          <a:bodyPr wrap="none" lIns="0" tIns="0" rIns="0" bIns="0" rtlCol="0" anchor="ctr"/>
          <a:lstStyle/>
          <a:p>
            <a:pPr algn="l" indent="0" marL="0">
              <a:buNone/>
            </a:pPr>
            <a:r>
              <a:rPr lang="en-US" sz="960" b="1" spc="38" kern="0" dirty="0">
                <a:solidFill>
                  <a:srgbClr val="0C0B0A"/>
                </a:solidFill>
                <a:latin typeface="IBM Plex Mono" pitchFamily="34" charset="0"/>
                <a:ea typeface="IBM Plex Mono" pitchFamily="34" charset="-122"/>
                <a:cs typeface="IBM Plex Mono" pitchFamily="34" charset="-120"/>
              </a:rPr>
              <a:t>Dec 2026</a:t>
            </a:r>
            <a:endParaRPr lang="en-US" sz="960" dirty="0"/>
          </a:p>
        </p:txBody>
      </p:sp>
      <p:sp>
        <p:nvSpPr>
          <p:cNvPr id="10" name="Text 8"/>
          <p:cNvSpPr/>
          <p:nvPr/>
        </p:nvSpPr>
        <p:spPr>
          <a:xfrm>
            <a:off x="3296543" y="3036987"/>
            <a:ext cx="1150144" cy="209550"/>
          </a:xfrm>
          <a:prstGeom prst="rect">
            <a:avLst/>
          </a:prstGeom>
          <a:noFill/>
          <a:ln/>
        </p:spPr>
        <p:txBody>
          <a:bodyPr wrap="none" lIns="0" tIns="0" rIns="0" bIns="0" rtlCol="0" anchor="ctr"/>
          <a:lstStyle/>
          <a:p>
            <a:pPr algn="l" indent="0" marL="0">
              <a:buNone/>
            </a:pPr>
            <a:r>
              <a:rPr lang="en-US" sz="1536" b="1" spc="-15" kern="0" dirty="0">
                <a:solidFill>
                  <a:srgbClr val="0C0B0A"/>
                </a:solidFill>
                <a:latin typeface="Anek Latin" pitchFamily="34" charset="0"/>
                <a:ea typeface="Anek Latin" pitchFamily="34" charset="-122"/>
                <a:cs typeface="Anek Latin" pitchFamily="34" charset="-120"/>
              </a:rPr>
              <a:t>Retail launch</a:t>
            </a:r>
            <a:endParaRPr lang="en-US" sz="1536" dirty="0"/>
          </a:p>
        </p:txBody>
      </p:sp>
      <p:sp>
        <p:nvSpPr>
          <p:cNvPr id="11" name="Text 9"/>
          <p:cNvSpPr/>
          <p:nvPr/>
        </p:nvSpPr>
        <p:spPr>
          <a:xfrm>
            <a:off x="2903934" y="3365599"/>
            <a:ext cx="1935510" cy="161925"/>
          </a:xfrm>
          <a:prstGeom prst="rect">
            <a:avLst/>
          </a:prstGeom>
          <a:noFill/>
          <a:ln/>
        </p:spPr>
        <p:txBody>
          <a:bodyPr wrap="none" lIns="0" tIns="0" rIns="0" bIns="0" rtlCol="0" anchor="ctr"/>
          <a:lstStyle/>
          <a:p>
            <a:pPr algn="l" indent="0" marL="0">
              <a:buNone/>
            </a:pPr>
            <a:r>
              <a:rPr lang="en-US" sz="1152" dirty="0">
                <a:solidFill>
                  <a:srgbClr val="48443E"/>
                </a:solidFill>
                <a:latin typeface="Anek Latin" pitchFamily="34" charset="0"/>
                <a:ea typeface="Anek Latin" pitchFamily="34" charset="-122"/>
                <a:cs typeface="Anek Latin" pitchFamily="34" charset="-120"/>
              </a:rPr>
              <a:t>The investor app goes live once</a:t>
            </a:r>
            <a:endParaRPr lang="en-US" sz="1152" dirty="0"/>
          </a:p>
        </p:txBody>
      </p:sp>
      <p:sp>
        <p:nvSpPr>
          <p:cNvPr id="12" name="Text 10"/>
          <p:cNvSpPr/>
          <p:nvPr/>
        </p:nvSpPr>
        <p:spPr>
          <a:xfrm>
            <a:off x="2972991" y="3567410"/>
            <a:ext cx="1797248" cy="161925"/>
          </a:xfrm>
          <a:prstGeom prst="rect">
            <a:avLst/>
          </a:prstGeom>
          <a:noFill/>
          <a:ln/>
        </p:spPr>
        <p:txBody>
          <a:bodyPr wrap="none" lIns="0" tIns="0" rIns="0" bIns="0" rtlCol="0" anchor="ctr"/>
          <a:lstStyle/>
          <a:p>
            <a:pPr algn="l" indent="0" marL="0">
              <a:buNone/>
            </a:pPr>
            <a:r>
              <a:rPr lang="en-US" sz="1152" dirty="0">
                <a:solidFill>
                  <a:srgbClr val="48443E"/>
                </a:solidFill>
                <a:latin typeface="Anek Latin" pitchFamily="34" charset="0"/>
                <a:ea typeface="Anek Latin" pitchFamily="34" charset="-122"/>
                <a:cs typeface="Anek Latin" pitchFamily="34" charset="-120"/>
              </a:rPr>
              <a:t>registration allows. IMM built</a:t>
            </a:r>
            <a:endParaRPr lang="en-US" sz="1152" dirty="0"/>
          </a:p>
        </p:txBody>
      </p:sp>
      <p:sp>
        <p:nvSpPr>
          <p:cNvPr id="13" name="Text 11"/>
          <p:cNvSpPr/>
          <p:nvPr/>
        </p:nvSpPr>
        <p:spPr>
          <a:xfrm>
            <a:off x="3548360" y="3769221"/>
            <a:ext cx="646658" cy="161925"/>
          </a:xfrm>
          <a:prstGeom prst="rect">
            <a:avLst/>
          </a:prstGeom>
          <a:noFill/>
          <a:ln/>
        </p:spPr>
        <p:txBody>
          <a:bodyPr wrap="none" lIns="0" tIns="0" rIns="0" bIns="0" rtlCol="0" anchor="ctr"/>
          <a:lstStyle/>
          <a:p>
            <a:pPr algn="l" indent="0" marL="0">
              <a:buNone/>
            </a:pPr>
            <a:r>
              <a:rPr lang="en-US" sz="1152" dirty="0">
                <a:solidFill>
                  <a:srgbClr val="48443E"/>
                </a:solidFill>
                <a:latin typeface="Anek Latin" pitchFamily="34" charset="0"/>
                <a:ea typeface="Anek Latin" pitchFamily="34" charset="-122"/>
                <a:cs typeface="Anek Latin" pitchFamily="34" charset="-120"/>
              </a:rPr>
              <a:t>alongside.</a:t>
            </a:r>
            <a:endParaRPr lang="en-US" sz="1152" dirty="0"/>
          </a:p>
        </p:txBody>
      </p:sp>
      <p:sp>
        <p:nvSpPr>
          <p:cNvPr id="14" name="Text 12"/>
          <p:cNvSpPr/>
          <p:nvPr/>
        </p:nvSpPr>
        <p:spPr>
          <a:xfrm>
            <a:off x="5783759" y="2801243"/>
            <a:ext cx="662434" cy="161925"/>
          </a:xfrm>
          <a:prstGeom prst="rect">
            <a:avLst/>
          </a:prstGeom>
          <a:noFill/>
          <a:ln/>
        </p:spPr>
        <p:txBody>
          <a:bodyPr wrap="none" lIns="0" tIns="0" rIns="0" bIns="0" rtlCol="0" anchor="ctr"/>
          <a:lstStyle/>
          <a:p>
            <a:pPr algn="l" indent="0" marL="0">
              <a:buNone/>
            </a:pPr>
            <a:r>
              <a:rPr lang="en-US" sz="960" b="1" spc="38" kern="0" dirty="0">
                <a:solidFill>
                  <a:srgbClr val="0C0B0A"/>
                </a:solidFill>
                <a:latin typeface="IBM Plex Mono" pitchFamily="34" charset="0"/>
                <a:ea typeface="IBM Plex Mono" pitchFamily="34" charset="-122"/>
                <a:cs typeface="IBM Plex Mono" pitchFamily="34" charset="-120"/>
              </a:rPr>
              <a:t>Jan 2027</a:t>
            </a:r>
            <a:endParaRPr lang="en-US" sz="960" dirty="0"/>
          </a:p>
        </p:txBody>
      </p:sp>
      <p:sp>
        <p:nvSpPr>
          <p:cNvPr id="15" name="Text 13"/>
          <p:cNvSpPr/>
          <p:nvPr/>
        </p:nvSpPr>
        <p:spPr>
          <a:xfrm>
            <a:off x="5497413" y="3036987"/>
            <a:ext cx="1234976" cy="209550"/>
          </a:xfrm>
          <a:prstGeom prst="rect">
            <a:avLst/>
          </a:prstGeom>
          <a:noFill/>
          <a:ln/>
        </p:spPr>
        <p:txBody>
          <a:bodyPr wrap="none" lIns="0" tIns="0" rIns="0" bIns="0" rtlCol="0" anchor="ctr"/>
          <a:lstStyle/>
          <a:p>
            <a:pPr algn="l" indent="0" marL="0">
              <a:buNone/>
            </a:pPr>
            <a:r>
              <a:rPr lang="en-US" sz="1536" b="1" spc="-15" kern="0" dirty="0">
                <a:solidFill>
                  <a:srgbClr val="0C0B0A"/>
                </a:solidFill>
                <a:latin typeface="Anek Latin" pitchFamily="34" charset="0"/>
                <a:ea typeface="Anek Latin" pitchFamily="34" charset="-122"/>
                <a:cs typeface="Anek Latin" pitchFamily="34" charset="-120"/>
              </a:rPr>
              <a:t>B2B discovery</a:t>
            </a:r>
            <a:endParaRPr lang="en-US" sz="1536" dirty="0"/>
          </a:p>
        </p:txBody>
      </p:sp>
      <p:sp>
        <p:nvSpPr>
          <p:cNvPr id="16" name="Text 14"/>
          <p:cNvSpPr/>
          <p:nvPr/>
        </p:nvSpPr>
        <p:spPr>
          <a:xfrm>
            <a:off x="5341590" y="3365599"/>
            <a:ext cx="1546771" cy="161925"/>
          </a:xfrm>
          <a:prstGeom prst="rect">
            <a:avLst/>
          </a:prstGeom>
          <a:noFill/>
          <a:ln/>
        </p:spPr>
        <p:txBody>
          <a:bodyPr wrap="none" lIns="0" tIns="0" rIns="0" bIns="0" rtlCol="0" anchor="ctr"/>
          <a:lstStyle/>
          <a:p>
            <a:pPr algn="l" indent="0" marL="0">
              <a:buNone/>
            </a:pPr>
            <a:r>
              <a:rPr lang="en-US" sz="1152" dirty="0">
                <a:solidFill>
                  <a:srgbClr val="48443E"/>
                </a:solidFill>
                <a:latin typeface="Anek Latin" pitchFamily="34" charset="0"/>
                <a:ea typeface="Anek Latin" pitchFamily="34" charset="-122"/>
                <a:cs typeface="Anek Latin" pitchFamily="34" charset="-120"/>
              </a:rPr>
              <a:t>Talk to research, risk and</a:t>
            </a:r>
            <a:endParaRPr lang="en-US" sz="1152" dirty="0"/>
          </a:p>
        </p:txBody>
      </p:sp>
      <p:sp>
        <p:nvSpPr>
          <p:cNvPr id="17" name="Text 15"/>
          <p:cNvSpPr/>
          <p:nvPr/>
        </p:nvSpPr>
        <p:spPr>
          <a:xfrm>
            <a:off x="5222974" y="3567410"/>
            <a:ext cx="1783854" cy="161925"/>
          </a:xfrm>
          <a:prstGeom prst="rect">
            <a:avLst/>
          </a:prstGeom>
          <a:noFill/>
          <a:ln/>
        </p:spPr>
        <p:txBody>
          <a:bodyPr wrap="none" lIns="0" tIns="0" rIns="0" bIns="0" rtlCol="0" anchor="ctr"/>
          <a:lstStyle/>
          <a:p>
            <a:pPr algn="l" indent="0" marL="0">
              <a:buNone/>
            </a:pPr>
            <a:r>
              <a:rPr lang="en-US" sz="1152" dirty="0">
                <a:solidFill>
                  <a:srgbClr val="48443E"/>
                </a:solidFill>
                <a:latin typeface="Anek Latin" pitchFamily="34" charset="0"/>
                <a:ea typeface="Anek Latin" pitchFamily="34" charset="-122"/>
                <a:cs typeface="Anek Latin" pitchFamily="34" charset="-120"/>
              </a:rPr>
              <a:t>strategy teams. Recruit pilot</a:t>
            </a:r>
            <a:endParaRPr lang="en-US" sz="1152" dirty="0"/>
          </a:p>
        </p:txBody>
      </p:sp>
      <p:sp>
        <p:nvSpPr>
          <p:cNvPr id="18" name="Text 16"/>
          <p:cNvSpPr/>
          <p:nvPr/>
        </p:nvSpPr>
        <p:spPr>
          <a:xfrm>
            <a:off x="5813078" y="3769221"/>
            <a:ext cx="603647" cy="161925"/>
          </a:xfrm>
          <a:prstGeom prst="rect">
            <a:avLst/>
          </a:prstGeom>
          <a:noFill/>
          <a:ln/>
        </p:spPr>
        <p:txBody>
          <a:bodyPr wrap="none" lIns="0" tIns="0" rIns="0" bIns="0" rtlCol="0" anchor="ctr"/>
          <a:lstStyle/>
          <a:p>
            <a:pPr algn="l" indent="0" marL="0">
              <a:buNone/>
            </a:pPr>
            <a:r>
              <a:rPr lang="en-US" sz="1152" dirty="0">
                <a:solidFill>
                  <a:srgbClr val="48443E"/>
                </a:solidFill>
                <a:latin typeface="Anek Latin" pitchFamily="34" charset="0"/>
                <a:ea typeface="Anek Latin" pitchFamily="34" charset="-122"/>
                <a:cs typeface="Anek Latin" pitchFamily="34" charset="-120"/>
              </a:rPr>
              <a:t>partners.</a:t>
            </a:r>
            <a:endParaRPr lang="en-US" sz="1152" dirty="0"/>
          </a:p>
        </p:txBody>
      </p:sp>
      <p:sp>
        <p:nvSpPr>
          <p:cNvPr id="19" name="Text 17"/>
          <p:cNvSpPr/>
          <p:nvPr/>
        </p:nvSpPr>
        <p:spPr>
          <a:xfrm>
            <a:off x="8027045" y="2801243"/>
            <a:ext cx="662434" cy="161925"/>
          </a:xfrm>
          <a:prstGeom prst="rect">
            <a:avLst/>
          </a:prstGeom>
          <a:noFill/>
          <a:ln/>
        </p:spPr>
        <p:txBody>
          <a:bodyPr wrap="none" lIns="0" tIns="0" rIns="0" bIns="0" rtlCol="0" anchor="ctr"/>
          <a:lstStyle/>
          <a:p>
            <a:pPr algn="l" indent="0" marL="0">
              <a:buNone/>
            </a:pPr>
            <a:r>
              <a:rPr lang="en-US" sz="960" b="1" spc="38" kern="0" dirty="0">
                <a:solidFill>
                  <a:srgbClr val="0C0B0A"/>
                </a:solidFill>
                <a:latin typeface="IBM Plex Mono" pitchFamily="34" charset="0"/>
                <a:ea typeface="IBM Plex Mono" pitchFamily="34" charset="-122"/>
                <a:cs typeface="IBM Plex Mono" pitchFamily="34" charset="-120"/>
              </a:rPr>
              <a:t>Feb 2027</a:t>
            </a:r>
            <a:endParaRPr lang="en-US" sz="960" dirty="0"/>
          </a:p>
        </p:txBody>
      </p:sp>
      <p:sp>
        <p:nvSpPr>
          <p:cNvPr id="20" name="Text 18"/>
          <p:cNvSpPr/>
          <p:nvPr/>
        </p:nvSpPr>
        <p:spPr>
          <a:xfrm>
            <a:off x="7737872" y="3036987"/>
            <a:ext cx="1240631" cy="209550"/>
          </a:xfrm>
          <a:prstGeom prst="rect">
            <a:avLst/>
          </a:prstGeom>
          <a:noFill/>
          <a:ln/>
        </p:spPr>
        <p:txBody>
          <a:bodyPr wrap="none" lIns="0" tIns="0" rIns="0" bIns="0" rtlCol="0" anchor="ctr"/>
          <a:lstStyle/>
          <a:p>
            <a:pPr algn="l" indent="0" marL="0">
              <a:buNone/>
            </a:pPr>
            <a:r>
              <a:rPr lang="en-US" sz="1536" b="1" spc="-15" kern="0" dirty="0">
                <a:solidFill>
                  <a:srgbClr val="0C0B0A"/>
                </a:solidFill>
                <a:latin typeface="Anek Latin" pitchFamily="34" charset="0"/>
                <a:ea typeface="Anek Latin" pitchFamily="34" charset="-122"/>
                <a:cs typeface="Anek Latin" pitchFamily="34" charset="-120"/>
              </a:rPr>
              <a:t>First B2B pilot</a:t>
            </a:r>
            <a:endParaRPr lang="en-US" sz="1536" dirty="0"/>
          </a:p>
        </p:txBody>
      </p:sp>
      <p:sp>
        <p:nvSpPr>
          <p:cNvPr id="21" name="Text 19"/>
          <p:cNvSpPr/>
          <p:nvPr/>
        </p:nvSpPr>
        <p:spPr>
          <a:xfrm>
            <a:off x="7380387" y="3365599"/>
            <a:ext cx="1955750" cy="161925"/>
          </a:xfrm>
          <a:prstGeom prst="rect">
            <a:avLst/>
          </a:prstGeom>
          <a:noFill/>
          <a:ln/>
        </p:spPr>
        <p:txBody>
          <a:bodyPr wrap="none" lIns="0" tIns="0" rIns="0" bIns="0" rtlCol="0" anchor="ctr"/>
          <a:lstStyle/>
          <a:p>
            <a:pPr algn="l" indent="0" marL="0">
              <a:buNone/>
            </a:pPr>
            <a:r>
              <a:rPr lang="en-US" sz="1152" dirty="0">
                <a:solidFill>
                  <a:srgbClr val="48443E"/>
                </a:solidFill>
                <a:latin typeface="Anek Latin" pitchFamily="34" charset="0"/>
                <a:ea typeface="Anek Latin" pitchFamily="34" charset="-122"/>
                <a:cs typeface="Anek Latin" pitchFamily="34" charset="-120"/>
              </a:rPr>
              <a:t>A real partner builds and steers</a:t>
            </a:r>
            <a:endParaRPr lang="en-US" sz="1152" dirty="0"/>
          </a:p>
        </p:txBody>
      </p:sp>
      <p:sp>
        <p:nvSpPr>
          <p:cNvPr id="22" name="Text 20"/>
          <p:cNvSpPr/>
          <p:nvPr/>
        </p:nvSpPr>
        <p:spPr>
          <a:xfrm>
            <a:off x="7409855" y="3567410"/>
            <a:ext cx="1896814" cy="161925"/>
          </a:xfrm>
          <a:prstGeom prst="rect">
            <a:avLst/>
          </a:prstGeom>
          <a:noFill/>
          <a:ln/>
        </p:spPr>
        <p:txBody>
          <a:bodyPr wrap="none" lIns="0" tIns="0" rIns="0" bIns="0" rtlCol="0" anchor="ctr"/>
          <a:lstStyle/>
          <a:p>
            <a:pPr algn="l" indent="0" marL="0">
              <a:buNone/>
            </a:pPr>
            <a:r>
              <a:rPr lang="en-US" sz="1152" dirty="0">
                <a:solidFill>
                  <a:srgbClr val="48443E"/>
                </a:solidFill>
                <a:latin typeface="Anek Latin" pitchFamily="34" charset="0"/>
                <a:ea typeface="Anek Latin" pitchFamily="34" charset="-122"/>
                <a:cs typeface="Anek Latin" pitchFamily="34" charset="-120"/>
              </a:rPr>
              <a:t>its own cause-and-effect web.</a:t>
            </a:r>
            <a:endParaRPr lang="en-US" sz="1152" dirty="0"/>
          </a:p>
        </p:txBody>
      </p:sp>
      <p:sp>
        <p:nvSpPr>
          <p:cNvPr id="23" name="Text 21"/>
          <p:cNvSpPr/>
          <p:nvPr/>
        </p:nvSpPr>
        <p:spPr>
          <a:xfrm>
            <a:off x="10270331" y="2801243"/>
            <a:ext cx="662434" cy="161925"/>
          </a:xfrm>
          <a:prstGeom prst="rect">
            <a:avLst/>
          </a:prstGeom>
          <a:noFill/>
          <a:ln/>
        </p:spPr>
        <p:txBody>
          <a:bodyPr wrap="none" lIns="0" tIns="0" rIns="0" bIns="0" rtlCol="0" anchor="ctr"/>
          <a:lstStyle/>
          <a:p>
            <a:pPr algn="l" indent="0" marL="0">
              <a:buNone/>
            </a:pPr>
            <a:r>
              <a:rPr lang="en-US" sz="960" b="1" spc="38" kern="0" dirty="0">
                <a:solidFill>
                  <a:srgbClr val="0C0B0A"/>
                </a:solidFill>
                <a:latin typeface="IBM Plex Mono" pitchFamily="34" charset="0"/>
                <a:ea typeface="IBM Plex Mono" pitchFamily="34" charset="-122"/>
                <a:cs typeface="IBM Plex Mono" pitchFamily="34" charset="-120"/>
              </a:rPr>
              <a:t>Apr 2027</a:t>
            </a:r>
            <a:endParaRPr lang="en-US" sz="960" dirty="0"/>
          </a:p>
        </p:txBody>
      </p:sp>
      <p:sp>
        <p:nvSpPr>
          <p:cNvPr id="24" name="Text 22"/>
          <p:cNvSpPr/>
          <p:nvPr/>
        </p:nvSpPr>
        <p:spPr>
          <a:xfrm>
            <a:off x="10110639" y="3036987"/>
            <a:ext cx="981968" cy="209550"/>
          </a:xfrm>
          <a:prstGeom prst="rect">
            <a:avLst/>
          </a:prstGeom>
          <a:noFill/>
          <a:ln/>
        </p:spPr>
        <p:txBody>
          <a:bodyPr wrap="none" lIns="0" tIns="0" rIns="0" bIns="0" rtlCol="0" anchor="ctr"/>
          <a:lstStyle/>
          <a:p>
            <a:pPr algn="l" indent="0" marL="0">
              <a:buNone/>
            </a:pPr>
            <a:r>
              <a:rPr lang="en-US" sz="1536" b="1" spc="-15" kern="0" dirty="0">
                <a:solidFill>
                  <a:srgbClr val="0C0B0A"/>
                </a:solidFill>
                <a:latin typeface="Anek Latin" pitchFamily="34" charset="0"/>
                <a:ea typeface="Anek Latin" pitchFamily="34" charset="-122"/>
                <a:cs typeface="Anek Latin" pitchFamily="34" charset="-120"/>
              </a:rPr>
              <a:t>B2B launch</a:t>
            </a:r>
            <a:endParaRPr lang="en-US" sz="1536" dirty="0"/>
          </a:p>
        </p:txBody>
      </p:sp>
      <p:sp>
        <p:nvSpPr>
          <p:cNvPr id="25" name="Text 23"/>
          <p:cNvSpPr/>
          <p:nvPr/>
        </p:nvSpPr>
        <p:spPr>
          <a:xfrm>
            <a:off x="9599116" y="3365599"/>
            <a:ext cx="2004864" cy="161925"/>
          </a:xfrm>
          <a:prstGeom prst="rect">
            <a:avLst/>
          </a:prstGeom>
          <a:noFill/>
          <a:ln/>
        </p:spPr>
        <p:txBody>
          <a:bodyPr wrap="none" lIns="0" tIns="0" rIns="0" bIns="0" rtlCol="0" anchor="ctr"/>
          <a:lstStyle/>
          <a:p>
            <a:pPr algn="l" indent="0" marL="0">
              <a:buNone/>
            </a:pPr>
            <a:r>
              <a:rPr lang="en-US" sz="1152" dirty="0">
                <a:solidFill>
                  <a:srgbClr val="48443E"/>
                </a:solidFill>
                <a:latin typeface="Anek Latin" pitchFamily="34" charset="0"/>
                <a:ea typeface="Anek Latin" pitchFamily="34" charset="-122"/>
                <a:cs typeface="Anek Latin" pitchFamily="34" charset="-120"/>
              </a:rPr>
              <a:t>Institutional subscriptions go on</a:t>
            </a:r>
            <a:endParaRPr lang="en-US" sz="1152" dirty="0"/>
          </a:p>
        </p:txBody>
      </p:sp>
      <p:sp>
        <p:nvSpPr>
          <p:cNvPr id="26" name="Text 24"/>
          <p:cNvSpPr/>
          <p:nvPr/>
        </p:nvSpPr>
        <p:spPr>
          <a:xfrm>
            <a:off x="10447734" y="3567410"/>
            <a:ext cx="307628" cy="161925"/>
          </a:xfrm>
          <a:prstGeom prst="rect">
            <a:avLst/>
          </a:prstGeom>
          <a:noFill/>
          <a:ln/>
        </p:spPr>
        <p:txBody>
          <a:bodyPr wrap="none" lIns="0" tIns="0" rIns="0" bIns="0" rtlCol="0" anchor="ctr"/>
          <a:lstStyle/>
          <a:p>
            <a:pPr algn="l" indent="0" marL="0">
              <a:buNone/>
            </a:pPr>
            <a:r>
              <a:rPr lang="en-US" sz="1152" dirty="0">
                <a:solidFill>
                  <a:srgbClr val="48443E"/>
                </a:solidFill>
                <a:latin typeface="Anek Latin" pitchFamily="34" charset="0"/>
                <a:ea typeface="Anek Latin" pitchFamily="34" charset="-122"/>
                <a:cs typeface="Anek Latin" pitchFamily="34" charset="-120"/>
              </a:rPr>
              <a:t>sale.</a:t>
            </a:r>
            <a:endParaRPr lang="en-US" sz="1152" dirty="0"/>
          </a:p>
        </p:txBody>
      </p:sp>
      <p:sp>
        <p:nvSpPr>
          <p:cNvPr id="27" name="Text 25"/>
          <p:cNvSpPr/>
          <p:nvPr/>
        </p:nvSpPr>
        <p:spPr>
          <a:xfrm>
            <a:off x="851297" y="4427041"/>
            <a:ext cx="759768" cy="123825"/>
          </a:xfrm>
          <a:prstGeom prst="rect">
            <a:avLst/>
          </a:prstGeom>
          <a:noFill/>
          <a:ln/>
        </p:spPr>
        <p:txBody>
          <a:bodyPr wrap="none" lIns="0" tIns="0" rIns="0" bIns="0" rtlCol="0" anchor="ctr"/>
          <a:lstStyle/>
          <a:p>
            <a:pPr algn="l" indent="0" marL="0">
              <a:buNone/>
            </a:pPr>
            <a:r>
              <a:rPr lang="en-US" sz="749" b="1" spc="67" kern="0" dirty="0">
                <a:solidFill>
                  <a:srgbClr val="48443E"/>
                </a:solidFill>
                <a:latin typeface="IBM Plex Mono" pitchFamily="34" charset="0"/>
                <a:ea typeface="IBM Plex Mono" pitchFamily="34" charset="-122"/>
                <a:cs typeface="IBM Plex Mono" pitchFamily="34" charset="-120"/>
              </a:rPr>
              <a:t>IN PROGRESS</a:t>
            </a:r>
            <a:endParaRPr lang="en-US" sz="749" dirty="0"/>
          </a:p>
        </p:txBody>
      </p:sp>
      <p:sp>
        <p:nvSpPr>
          <p:cNvPr id="28" name="Text 26"/>
          <p:cNvSpPr/>
          <p:nvPr/>
        </p:nvSpPr>
        <p:spPr>
          <a:xfrm>
            <a:off x="1795760" y="4392364"/>
            <a:ext cx="9463236" cy="161925"/>
          </a:xfrm>
          <a:prstGeom prst="rect">
            <a:avLst/>
          </a:prstGeom>
          <a:noFill/>
          <a:ln/>
        </p:spPr>
        <p:txBody>
          <a:bodyPr wrap="none" lIns="0" tIns="0" rIns="0" bIns="0" rtlCol="0" anchor="ctr"/>
          <a:lstStyle/>
          <a:p>
            <a:pPr algn="l" indent="0" marL="0">
              <a:buNone/>
            </a:pPr>
            <a:r>
              <a:rPr lang="en-US" sz="1200" b="1" dirty="0">
                <a:solidFill>
                  <a:srgbClr val="0C0B0A"/>
                </a:solidFill>
                <a:latin typeface="Anek Latin" pitchFamily="34" charset="0"/>
                <a:ea typeface="Anek Latin" pitchFamily="34" charset="-122"/>
                <a:cs typeface="Anek Latin" pitchFamily="34" charset="-120"/>
              </a:rPr>
              <a:t>Accuracy validation.</a:t>
            </a:r>
            <a:pPr algn="l" indent="0" marL="0">
              <a:buNone/>
            </a:pPr>
            <a:r>
              <a:rPr lang="en-US" sz="1200" dirty="0">
                <a:solidFill>
                  <a:srgbClr val="48443E"/>
                </a:solidFill>
                <a:latin typeface="Anek Latin" pitchFamily="34" charset="0"/>
                <a:ea typeface="Anek Latin" pitchFamily="34" charset="-122"/>
                <a:cs typeface="Anek Latin" pitchFamily="34" charset="-120"/>
              </a:rPr>
              <a:t> The AI models behind Oozh already know how past events played out, so back-tests would flatter us. We’re designing a forward</a:t>
            </a:r>
            <a:endParaRPr lang="en-US" sz="1200" dirty="0"/>
          </a:p>
        </p:txBody>
      </p:sp>
      <p:sp>
        <p:nvSpPr>
          <p:cNvPr id="29" name="Text 27"/>
          <p:cNvSpPr/>
          <p:nvPr/>
        </p:nvSpPr>
        <p:spPr>
          <a:xfrm>
            <a:off x="1795760" y="4602659"/>
            <a:ext cx="7425779" cy="161925"/>
          </a:xfrm>
          <a:prstGeom prst="rect">
            <a:avLst/>
          </a:prstGeom>
          <a:noFill/>
          <a:ln/>
        </p:spPr>
        <p:txBody>
          <a:bodyPr wrap="none" lIns="0" tIns="0" rIns="0" bIns="0" rtlCol="0" anchor="ctr"/>
          <a:lstStyle/>
          <a:p>
            <a:pPr algn="l" indent="0" marL="0">
              <a:buNone/>
            </a:pPr>
            <a:r>
              <a:rPr lang="en-US" sz="1200" dirty="0">
                <a:solidFill>
                  <a:srgbClr val="48443E"/>
                </a:solidFill>
                <a:latin typeface="Anek Latin" pitchFamily="34" charset="0"/>
                <a:ea typeface="Anek Latin" pitchFamily="34" charset="-122"/>
                <a:cs typeface="Anek Latin" pitchFamily="34" charset="-120"/>
              </a:rPr>
              <a:t>test with market experts and academics, and will publish the method and the scores, possibly after the retail launch.</a:t>
            </a:r>
            <a:endParaRPr lang="en-US" sz="1200" dirty="0"/>
          </a:p>
        </p:txBody>
      </p:sp>
      <p:sp>
        <p:nvSpPr>
          <p:cNvPr id="30" name="Text 28"/>
          <p:cNvSpPr/>
          <p:nvPr/>
        </p:nvSpPr>
        <p:spPr>
          <a:xfrm>
            <a:off x="585192" y="6048970"/>
            <a:ext cx="7659142" cy="133350"/>
          </a:xfrm>
          <a:prstGeom prst="rect">
            <a:avLst/>
          </a:prstGeom>
          <a:noFill/>
          <a:ln/>
        </p:spPr>
        <p:txBody>
          <a:bodyPr wrap="none" lIns="0" tIns="0" rIns="0" bIns="0" rtlCol="0" anchor="ctr"/>
          <a:lstStyle/>
          <a:p>
            <a:pPr algn="l" indent="0" marL="0">
              <a:buNone/>
            </a:pPr>
            <a:r>
              <a:rPr lang="en-US" sz="788" dirty="0">
                <a:solidFill>
                  <a:srgbClr val="7B756C"/>
                </a:solidFill>
                <a:latin typeface="IBM Plex Mono" pitchFamily="34" charset="0"/>
                <a:ea typeface="IBM Plex Mono" pitchFamily="34" charset="-122"/>
                <a:cs typeface="IBM Plex Mono" pitchFamily="34" charset="-120"/>
              </a:rPr>
              <a:t>Target dates. December depends on certification and registration. B2B discovery runs in parallel. Accuracy plan in appendix A6.</a:t>
            </a:r>
            <a:endParaRPr lang="en-US" sz="788" dirty="0"/>
          </a:p>
        </p:txBody>
      </p:sp>
      <p:sp>
        <p:nvSpPr>
          <p:cNvPr id="31" name="Text 29"/>
          <p:cNvSpPr/>
          <p:nvPr/>
        </p:nvSpPr>
        <p:spPr>
          <a:xfrm>
            <a:off x="816620" y="6389638"/>
            <a:ext cx="302568" cy="133350"/>
          </a:xfrm>
          <a:prstGeom prst="rect">
            <a:avLst/>
          </a:prstGeom>
          <a:noFill/>
          <a:ln/>
        </p:spPr>
        <p:txBody>
          <a:bodyPr wrap="none" lIns="0" tIns="0" rIns="0" bIns="0" rtlCol="0" anchor="ctr"/>
          <a:lstStyle/>
          <a:p>
            <a:pPr algn="l" indent="0" marL="0">
              <a:buNone/>
            </a:pPr>
            <a:r>
              <a:rPr lang="en-US" sz="941" b="1" spc="-9" kern="0" dirty="0">
                <a:solidFill>
                  <a:srgbClr val="0C0B0A"/>
                </a:solidFill>
                <a:latin typeface="Anek Latin" pitchFamily="34" charset="0"/>
                <a:ea typeface="Anek Latin" pitchFamily="34" charset="-122"/>
                <a:cs typeface="Anek Latin" pitchFamily="34" charset="-120"/>
              </a:rPr>
              <a:t>Oozh</a:t>
            </a:r>
            <a:endParaRPr lang="en-US" sz="941" dirty="0"/>
          </a:p>
        </p:txBody>
      </p:sp>
      <p:sp>
        <p:nvSpPr>
          <p:cNvPr id="32" name="Text 30"/>
          <p:cNvSpPr/>
          <p:nvPr/>
        </p:nvSpPr>
        <p:spPr>
          <a:xfrm>
            <a:off x="11187113" y="6389787"/>
            <a:ext cx="457795" cy="133350"/>
          </a:xfrm>
          <a:prstGeom prst="rect">
            <a:avLst/>
          </a:prstGeom>
          <a:noFill/>
          <a:ln/>
        </p:spPr>
        <p:txBody>
          <a:bodyPr wrap="none" lIns="0" tIns="0" rIns="0" bIns="0" rtlCol="0" anchor="ctr"/>
          <a:lstStyle/>
          <a:p>
            <a:pPr algn="l" indent="0" marL="0">
              <a:buNone/>
            </a:pPr>
            <a:r>
              <a:rPr lang="en-US" sz="787" dirty="0">
                <a:solidFill>
                  <a:srgbClr val="7B756C"/>
                </a:solidFill>
                <a:latin typeface="IBM Plex Mono" pitchFamily="34" charset="0"/>
                <a:ea typeface="IBM Plex Mono" pitchFamily="34" charset="-122"/>
                <a:cs typeface="IBM Plex Mono" pitchFamily="34" charset="-120"/>
              </a:rPr>
              <a:t>09 / 11</a:t>
            </a:r>
            <a:endParaRPr lang="en-US" sz="787"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585192" y="465832"/>
            <a:ext cx="464939" cy="123825"/>
          </a:xfrm>
          <a:prstGeom prst="rect">
            <a:avLst/>
          </a:prstGeom>
          <a:noFill/>
          <a:ln/>
        </p:spPr>
        <p:txBody>
          <a:bodyPr wrap="none" lIns="0" tIns="0" rIns="0" bIns="0" rtlCol="0" anchor="ctr"/>
          <a:lstStyle/>
          <a:p>
            <a:pPr algn="l" indent="0" marL="0">
              <a:buNone/>
            </a:pPr>
            <a:r>
              <a:rPr lang="en-US" sz="883" b="1" spc="283" kern="0" dirty="0">
                <a:solidFill>
                  <a:srgbClr val="7B756C"/>
                </a:solidFill>
                <a:latin typeface="Anek Latin" pitchFamily="34" charset="0"/>
                <a:ea typeface="Anek Latin" pitchFamily="34" charset="-122"/>
                <a:cs typeface="Anek Latin" pitchFamily="34" charset="-120"/>
              </a:rPr>
              <a:t>TEAM</a:t>
            </a:r>
            <a:endParaRPr lang="en-US" sz="883" dirty="0"/>
          </a:p>
        </p:txBody>
      </p:sp>
      <p:sp>
        <p:nvSpPr>
          <p:cNvPr id="3" name="Text 1"/>
          <p:cNvSpPr/>
          <p:nvPr/>
        </p:nvSpPr>
        <p:spPr>
          <a:xfrm>
            <a:off x="585192" y="2118866"/>
            <a:ext cx="3671888" cy="542925"/>
          </a:xfrm>
          <a:prstGeom prst="rect">
            <a:avLst/>
          </a:prstGeom>
          <a:noFill/>
          <a:ln/>
        </p:spPr>
        <p:txBody>
          <a:bodyPr wrap="none" lIns="0" tIns="0" rIns="0" bIns="0" rtlCol="0" anchor="ctr"/>
          <a:lstStyle/>
          <a:p>
            <a:pPr algn="l" indent="0" marL="0">
              <a:buNone/>
            </a:pPr>
            <a:r>
              <a:rPr lang="en-US" sz="3936" b="1" spc="-94" kern="0" dirty="0">
                <a:solidFill>
                  <a:srgbClr val="0C0B0A"/>
                </a:solidFill>
                <a:latin typeface="Anek Latin" pitchFamily="34" charset="0"/>
                <a:ea typeface="Anek Latin" pitchFamily="34" charset="-122"/>
                <a:cs typeface="Anek Latin" pitchFamily="34" charset="-120"/>
              </a:rPr>
              <a:t>Khavin Shankar</a:t>
            </a:r>
            <a:endParaRPr lang="en-US" sz="3936" dirty="0"/>
          </a:p>
        </p:txBody>
      </p:sp>
      <p:sp>
        <p:nvSpPr>
          <p:cNvPr id="4" name="Text 2"/>
          <p:cNvSpPr/>
          <p:nvPr/>
        </p:nvSpPr>
        <p:spPr>
          <a:xfrm>
            <a:off x="585192" y="2763292"/>
            <a:ext cx="1862138" cy="161925"/>
          </a:xfrm>
          <a:prstGeom prst="rect">
            <a:avLst/>
          </a:prstGeom>
          <a:noFill/>
          <a:ln/>
        </p:spPr>
        <p:txBody>
          <a:bodyPr wrap="none" lIns="0" tIns="0" rIns="0" bIns="0" rtlCol="0" anchor="ctr"/>
          <a:lstStyle/>
          <a:p>
            <a:pPr algn="l" indent="0" marL="0">
              <a:buNone/>
            </a:pPr>
            <a:r>
              <a:rPr lang="en-US" sz="960" b="1" spc="77" kern="0" dirty="0">
                <a:solidFill>
                  <a:srgbClr val="7B756C"/>
                </a:solidFill>
                <a:latin typeface="IBM Plex Mono" pitchFamily="34" charset="0"/>
                <a:ea typeface="IBM Plex Mono" pitchFamily="34" charset="-122"/>
                <a:cs typeface="IBM Plex Mono" pitchFamily="34" charset="-120"/>
              </a:rPr>
              <a:t>SOLO TECHNICAL FOUNDER</a:t>
            </a:r>
            <a:endParaRPr lang="en-US" sz="960" dirty="0"/>
          </a:p>
        </p:txBody>
      </p:sp>
      <p:sp>
        <p:nvSpPr>
          <p:cNvPr id="5" name="Text 3"/>
          <p:cNvSpPr/>
          <p:nvPr/>
        </p:nvSpPr>
        <p:spPr>
          <a:xfrm>
            <a:off x="865436" y="3200995"/>
            <a:ext cx="4020294" cy="209550"/>
          </a:xfrm>
          <a:prstGeom prst="rect">
            <a:avLst/>
          </a:prstGeom>
          <a:noFill/>
          <a:ln/>
        </p:spPr>
        <p:txBody>
          <a:bodyPr wrap="none" lIns="0" tIns="0" rIns="0" bIns="0" rtlCol="0" anchor="ctr"/>
          <a:lstStyle/>
          <a:p>
            <a:pPr algn="l" indent="0" marL="0">
              <a:buNone/>
            </a:pPr>
            <a:r>
              <a:rPr lang="en-US" sz="1488" dirty="0">
                <a:solidFill>
                  <a:srgbClr val="48443E"/>
                </a:solidFill>
                <a:latin typeface="Anek Latin" pitchFamily="34" charset="0"/>
                <a:ea typeface="Anek Latin" pitchFamily="34" charset="-122"/>
                <a:cs typeface="Anek Latin" pitchFamily="34" charset="-120"/>
              </a:rPr>
              <a:t>5 years building software in regulated health-tech.</a:t>
            </a:r>
            <a:endParaRPr lang="en-US" sz="1488" dirty="0"/>
          </a:p>
        </p:txBody>
      </p:sp>
      <p:sp>
        <p:nvSpPr>
          <p:cNvPr id="6" name="Text 4"/>
          <p:cNvSpPr/>
          <p:nvPr/>
        </p:nvSpPr>
        <p:spPr>
          <a:xfrm>
            <a:off x="865436" y="3590181"/>
            <a:ext cx="4040832" cy="209550"/>
          </a:xfrm>
          <a:prstGeom prst="rect">
            <a:avLst/>
          </a:prstGeom>
          <a:noFill/>
          <a:ln/>
        </p:spPr>
        <p:txBody>
          <a:bodyPr wrap="none" lIns="0" tIns="0" rIns="0" bIns="0" rtlCol="0" anchor="ctr"/>
          <a:lstStyle/>
          <a:p>
            <a:pPr algn="l" indent="0" marL="0">
              <a:buNone/>
            </a:pPr>
            <a:r>
              <a:rPr lang="en-US" sz="1488" dirty="0">
                <a:solidFill>
                  <a:srgbClr val="48443E"/>
                </a:solidFill>
                <a:latin typeface="Anek Latin" pitchFamily="34" charset="0"/>
                <a:ea typeface="Anek Latin" pitchFamily="34" charset="-122"/>
                <a:cs typeface="Anek Latin" pitchFamily="34" charset="-120"/>
              </a:rPr>
              <a:t>Built the Oozh MVP, app and AI engine, in 3 months.</a:t>
            </a:r>
            <a:endParaRPr lang="en-US" sz="1488" dirty="0"/>
          </a:p>
        </p:txBody>
      </p:sp>
      <p:sp>
        <p:nvSpPr>
          <p:cNvPr id="7" name="Text 5"/>
          <p:cNvSpPr/>
          <p:nvPr/>
        </p:nvSpPr>
        <p:spPr>
          <a:xfrm>
            <a:off x="865436" y="3979366"/>
            <a:ext cx="4454723" cy="209550"/>
          </a:xfrm>
          <a:prstGeom prst="rect">
            <a:avLst/>
          </a:prstGeom>
          <a:noFill/>
          <a:ln/>
        </p:spPr>
        <p:txBody>
          <a:bodyPr wrap="none" lIns="0" tIns="0" rIns="0" bIns="0" rtlCol="0" anchor="ctr"/>
          <a:lstStyle/>
          <a:p>
            <a:pPr algn="l" indent="0" marL="0">
              <a:buNone/>
            </a:pPr>
            <a:r>
              <a:rPr lang="en-US" sz="1488" dirty="0">
                <a:solidFill>
                  <a:srgbClr val="48443E"/>
                </a:solidFill>
                <a:latin typeface="Anek Latin" pitchFamily="34" charset="0"/>
                <a:ea typeface="Anek Latin" pitchFamily="34" charset="-122"/>
                <a:cs typeface="Anek Latin" pitchFamily="34" charset="-120"/>
              </a:rPr>
              <a:t>Pursuing SEBI-mandated Research Analyst certification.</a:t>
            </a:r>
            <a:endParaRPr lang="en-US" sz="1488" dirty="0"/>
          </a:p>
        </p:txBody>
      </p:sp>
      <p:sp>
        <p:nvSpPr>
          <p:cNvPr id="8" name="Text 6"/>
          <p:cNvSpPr/>
          <p:nvPr/>
        </p:nvSpPr>
        <p:spPr>
          <a:xfrm>
            <a:off x="945356" y="4573637"/>
            <a:ext cx="1007715" cy="161925"/>
          </a:xfrm>
          <a:prstGeom prst="rect">
            <a:avLst/>
          </a:prstGeom>
          <a:noFill/>
          <a:ln/>
        </p:spPr>
        <p:txBody>
          <a:bodyPr wrap="none" lIns="0" tIns="0" rIns="0" bIns="0" rtlCol="0" anchor="ctr"/>
          <a:lstStyle/>
          <a:p>
            <a:pPr algn="l" indent="0" marL="0">
              <a:buNone/>
            </a:pPr>
            <a:r>
              <a:rPr lang="en-US" sz="979" b="1" u="sng" dirty="0">
                <a:solidFill>
                  <a:srgbClr val="0C0B0A"/>
                </a:solidFill>
                <a:latin typeface="IBM Plex Mono" pitchFamily="34" charset="0"/>
                <a:ea typeface="IBM Plex Mono" pitchFamily="34" charset="-122"/>
                <a:cs typeface="IBM Plex Mono" pitchFamily="34" charset="-120"/>
                <a:hlinkClick r:id="rId2" invalidUrl="" action="" tgtFrame="" tooltip="" history="1" highlightClick="0" endSnd="0">
                  <a:extLst>
                    <a:ext uri="{A12FA001-AC4F-418D-AE19-62706E023703}">
                      <ahyp:hlinkClr xmlns:ahyp="http://schemas.microsoft.com/office/drawing/2018/hyperlinkcolor" val="tx"/>
                    </a:ext>
                  </a:extLst>
                </a:hlinkClick>
              </a:rPr>
              <a:t>khavinshankar</a:t>
            </a:r>
            <a:endParaRPr lang="en-US" sz="979" dirty="0"/>
          </a:p>
        </p:txBody>
      </p:sp>
      <p:sp>
        <p:nvSpPr>
          <p:cNvPr id="9" name="Text 7"/>
          <p:cNvSpPr/>
          <p:nvPr/>
        </p:nvSpPr>
        <p:spPr>
          <a:xfrm>
            <a:off x="2501354" y="4573637"/>
            <a:ext cx="560189" cy="161925"/>
          </a:xfrm>
          <a:prstGeom prst="rect">
            <a:avLst/>
          </a:prstGeom>
          <a:noFill/>
          <a:ln/>
        </p:spPr>
        <p:txBody>
          <a:bodyPr wrap="none" lIns="0" tIns="0" rIns="0" bIns="0" rtlCol="0" anchor="ctr"/>
          <a:lstStyle/>
          <a:p>
            <a:pPr algn="l" indent="0" marL="0">
              <a:buNone/>
            </a:pPr>
            <a:r>
              <a:rPr lang="en-US" sz="979" b="1" u="sng" dirty="0">
                <a:solidFill>
                  <a:srgbClr val="0C0B0A"/>
                </a:solidFill>
                <a:latin typeface="IBM Plex Mono" pitchFamily="34" charset="0"/>
                <a:ea typeface="IBM Plex Mono" pitchFamily="34" charset="-122"/>
                <a:cs typeface="IBM Plex Mono" pitchFamily="34" charset="-120"/>
                <a:hlinkClick r:id="rId3" invalidUrl="" action="" tgtFrame="" tooltip="" history="1" highlightClick="0" endSnd="0">
                  <a:extLst>
                    <a:ext uri="{A12FA001-AC4F-418D-AE19-62706E023703}">
                      <ahyp:hlinkClr xmlns:ahyp="http://schemas.microsoft.com/office/drawing/2018/hyperlinkcolor" val="tx"/>
                    </a:ext>
                  </a:extLst>
                </a:hlinkClick>
              </a:rPr>
              <a:t>kha.vin</a:t>
            </a:r>
            <a:endParaRPr lang="en-US" sz="979" dirty="0"/>
          </a:p>
        </p:txBody>
      </p:sp>
      <p:sp>
        <p:nvSpPr>
          <p:cNvPr id="10" name="Text 8"/>
          <p:cNvSpPr/>
          <p:nvPr/>
        </p:nvSpPr>
        <p:spPr>
          <a:xfrm rot="90000">
            <a:off x="6898411" y="2414697"/>
            <a:ext cx="278011" cy="676275"/>
          </a:xfrm>
          <a:prstGeom prst="rect">
            <a:avLst/>
          </a:prstGeom>
          <a:noFill/>
          <a:ln/>
        </p:spPr>
        <p:txBody>
          <a:bodyPr wrap="none" lIns="0" tIns="0" rIns="0" bIns="0" rtlCol="0" anchor="ctr"/>
          <a:lstStyle/>
          <a:p>
            <a:pPr algn="ctr" indent="0" marL="0">
              <a:buNone/>
            </a:pPr>
            <a:r>
              <a:rPr lang="en-US" sz="4800" b="1" dirty="0">
                <a:solidFill>
                  <a:srgbClr val="0C0B0A"/>
                </a:solidFill>
                <a:latin typeface="Anek Latin" pitchFamily="34" charset="0"/>
                <a:ea typeface="Anek Latin" pitchFamily="34" charset="-122"/>
                <a:cs typeface="Anek Latin" pitchFamily="34" charset="-120"/>
              </a:rPr>
              <a:t>“</a:t>
            </a:r>
            <a:endParaRPr lang="en-US" sz="4800" dirty="0"/>
          </a:p>
        </p:txBody>
      </p:sp>
      <p:sp>
        <p:nvSpPr>
          <p:cNvPr id="11" name="Text 9"/>
          <p:cNvSpPr/>
          <p:nvPr/>
        </p:nvSpPr>
        <p:spPr>
          <a:xfrm rot="90000">
            <a:off x="6892974" y="2847605"/>
            <a:ext cx="4135041" cy="276225"/>
          </a:xfrm>
          <a:prstGeom prst="rect">
            <a:avLst/>
          </a:prstGeom>
          <a:noFill/>
          <a:ln/>
        </p:spPr>
        <p:txBody>
          <a:bodyPr wrap="none" lIns="0" tIns="0" rIns="0" bIns="0" rtlCol="0" anchor="ctr"/>
          <a:lstStyle/>
          <a:p>
            <a:pPr algn="ctr" indent="0" marL="0">
              <a:buNone/>
            </a:pPr>
            <a:r>
              <a:rPr lang="en-US" sz="1968" b="1" spc="-24" kern="0" dirty="0">
                <a:solidFill>
                  <a:srgbClr val="0C0B0A"/>
                </a:solidFill>
                <a:latin typeface="Anek Latin" pitchFamily="34" charset="0"/>
                <a:ea typeface="Anek Latin" pitchFamily="34" charset="-122"/>
                <a:cs typeface="Anek Latin" pitchFamily="34" charset="-120"/>
              </a:rPr>
              <a:t>We built Oozh because we wanted it as</a:t>
            </a:r>
            <a:endParaRPr lang="en-US" sz="1968" dirty="0"/>
          </a:p>
        </p:txBody>
      </p:sp>
      <p:sp>
        <p:nvSpPr>
          <p:cNvPr id="12" name="Text 10"/>
          <p:cNvSpPr/>
          <p:nvPr/>
        </p:nvSpPr>
        <p:spPr>
          <a:xfrm rot="90000">
            <a:off x="6884644" y="3164080"/>
            <a:ext cx="3886944" cy="276225"/>
          </a:xfrm>
          <a:prstGeom prst="rect">
            <a:avLst/>
          </a:prstGeom>
          <a:noFill/>
          <a:ln/>
        </p:spPr>
        <p:txBody>
          <a:bodyPr wrap="none" lIns="0" tIns="0" rIns="0" bIns="0" rtlCol="0" anchor="ctr"/>
          <a:lstStyle/>
          <a:p>
            <a:pPr algn="ctr" indent="0" marL="0">
              <a:buNone/>
            </a:pPr>
            <a:r>
              <a:rPr lang="en-US" sz="1968" b="1" spc="-24" kern="0" dirty="0">
                <a:solidFill>
                  <a:srgbClr val="0C0B0A"/>
                </a:solidFill>
                <a:latin typeface="Anek Latin" pitchFamily="34" charset="0"/>
                <a:ea typeface="Anek Latin" pitchFamily="34" charset="-122"/>
                <a:cs typeface="Anek Latin" pitchFamily="34" charset="-120"/>
              </a:rPr>
              <a:t>investors ourselves, my father and I.</a:t>
            </a:r>
            <a:endParaRPr lang="en-US" sz="1968" dirty="0"/>
          </a:p>
        </p:txBody>
      </p:sp>
      <p:sp>
        <p:nvSpPr>
          <p:cNvPr id="13" name="Text 11"/>
          <p:cNvSpPr/>
          <p:nvPr/>
        </p:nvSpPr>
        <p:spPr>
          <a:xfrm rot="90000">
            <a:off x="6876207" y="3488721"/>
            <a:ext cx="4262735" cy="276225"/>
          </a:xfrm>
          <a:prstGeom prst="rect">
            <a:avLst/>
          </a:prstGeom>
          <a:noFill/>
          <a:ln/>
        </p:spPr>
        <p:txBody>
          <a:bodyPr wrap="none" lIns="0" tIns="0" rIns="0" bIns="0" rtlCol="0" anchor="ctr"/>
          <a:lstStyle/>
          <a:p>
            <a:pPr algn="ctr" indent="0" marL="0">
              <a:buNone/>
            </a:pPr>
            <a:r>
              <a:rPr lang="en-US" sz="1968" b="1" spc="-24" kern="0" dirty="0">
                <a:solidFill>
                  <a:srgbClr val="0C0B0A"/>
                </a:solidFill>
                <a:latin typeface="Anek Latin" pitchFamily="34" charset="0"/>
                <a:ea typeface="Anek Latin" pitchFamily="34" charset="-122"/>
                <a:cs typeface="Anek Latin" pitchFamily="34" charset="-120"/>
              </a:rPr>
              <a:t>India is the market we know best, so we</a:t>
            </a:r>
            <a:endParaRPr lang="en-US" sz="1968" dirty="0"/>
          </a:p>
        </p:txBody>
      </p:sp>
      <p:sp>
        <p:nvSpPr>
          <p:cNvPr id="14" name="Text 12"/>
          <p:cNvSpPr/>
          <p:nvPr/>
        </p:nvSpPr>
        <p:spPr>
          <a:xfrm rot="90000">
            <a:off x="6868227" y="3778530"/>
            <a:ext cx="1977330" cy="276225"/>
          </a:xfrm>
          <a:prstGeom prst="rect">
            <a:avLst/>
          </a:prstGeom>
          <a:noFill/>
          <a:ln/>
        </p:spPr>
        <p:txBody>
          <a:bodyPr wrap="none" lIns="0" tIns="0" rIns="0" bIns="0" rtlCol="0" anchor="ctr"/>
          <a:lstStyle/>
          <a:p>
            <a:pPr algn="ctr" indent="0" marL="0">
              <a:buNone/>
            </a:pPr>
            <a:r>
              <a:rPr lang="en-US" sz="1968" b="1" spc="-24" kern="0" dirty="0">
                <a:solidFill>
                  <a:srgbClr val="0C0B0A"/>
                </a:solidFill>
                <a:latin typeface="Anek Latin" pitchFamily="34" charset="0"/>
                <a:ea typeface="Anek Latin" pitchFamily="34" charset="-122"/>
                <a:cs typeface="Anek Latin" pitchFamily="34" charset="-120"/>
              </a:rPr>
              <a:t>validate here first.</a:t>
            </a:r>
            <a:endParaRPr lang="en-US" sz="1968" dirty="0"/>
          </a:p>
        </p:txBody>
      </p:sp>
      <p:sp>
        <p:nvSpPr>
          <p:cNvPr id="15" name="Text 13"/>
          <p:cNvSpPr/>
          <p:nvPr/>
        </p:nvSpPr>
        <p:spPr>
          <a:xfrm rot="90000">
            <a:off x="6857895" y="4239318"/>
            <a:ext cx="1909316" cy="142875"/>
          </a:xfrm>
          <a:prstGeom prst="rect">
            <a:avLst/>
          </a:prstGeom>
          <a:noFill/>
          <a:ln/>
        </p:spPr>
        <p:txBody>
          <a:bodyPr wrap="none" lIns="0" tIns="0" rIns="0" bIns="0" rtlCol="0" anchor="ctr"/>
          <a:lstStyle/>
          <a:p>
            <a:pPr algn="ctr" indent="0" marL="0">
              <a:buNone/>
            </a:pPr>
            <a:r>
              <a:rPr lang="en-US" sz="864" dirty="0">
                <a:solidFill>
                  <a:srgbClr val="7B756C"/>
                </a:solidFill>
                <a:latin typeface="IBM Plex Mono" pitchFamily="34" charset="0"/>
                <a:ea typeface="IBM Plex Mono" pitchFamily="34" charset="-122"/>
                <a:cs typeface="IBM Plex Mono" pitchFamily="34" charset="-120"/>
              </a:rPr>
              <a:t>Why Oozh, and why India first</a:t>
            </a:r>
            <a:endParaRPr lang="en-US" sz="864" dirty="0"/>
          </a:p>
        </p:txBody>
      </p:sp>
      <p:sp>
        <p:nvSpPr>
          <p:cNvPr id="16" name="Text 14"/>
          <p:cNvSpPr/>
          <p:nvPr/>
        </p:nvSpPr>
        <p:spPr>
          <a:xfrm>
            <a:off x="816620" y="6389638"/>
            <a:ext cx="302568" cy="133350"/>
          </a:xfrm>
          <a:prstGeom prst="rect">
            <a:avLst/>
          </a:prstGeom>
          <a:noFill/>
          <a:ln/>
        </p:spPr>
        <p:txBody>
          <a:bodyPr wrap="none" lIns="0" tIns="0" rIns="0" bIns="0" rtlCol="0" anchor="ctr"/>
          <a:lstStyle/>
          <a:p>
            <a:pPr algn="l" indent="0" marL="0">
              <a:buNone/>
            </a:pPr>
            <a:r>
              <a:rPr lang="en-US" sz="941" b="1" spc="-9" kern="0" dirty="0">
                <a:solidFill>
                  <a:srgbClr val="0C0B0A"/>
                </a:solidFill>
                <a:latin typeface="Anek Latin" pitchFamily="34" charset="0"/>
                <a:ea typeface="Anek Latin" pitchFamily="34" charset="-122"/>
                <a:cs typeface="Anek Latin" pitchFamily="34" charset="-120"/>
              </a:rPr>
              <a:t>Oozh</a:t>
            </a:r>
            <a:endParaRPr lang="en-US" sz="941" dirty="0"/>
          </a:p>
        </p:txBody>
      </p:sp>
      <p:sp>
        <p:nvSpPr>
          <p:cNvPr id="17" name="Text 15"/>
          <p:cNvSpPr/>
          <p:nvPr/>
        </p:nvSpPr>
        <p:spPr>
          <a:xfrm>
            <a:off x="11187113" y="6389787"/>
            <a:ext cx="457795" cy="133350"/>
          </a:xfrm>
          <a:prstGeom prst="rect">
            <a:avLst/>
          </a:prstGeom>
          <a:noFill/>
          <a:ln/>
        </p:spPr>
        <p:txBody>
          <a:bodyPr wrap="none" lIns="0" tIns="0" rIns="0" bIns="0" rtlCol="0" anchor="ctr"/>
          <a:lstStyle/>
          <a:p>
            <a:pPr algn="l" indent="0" marL="0">
              <a:buNone/>
            </a:pPr>
            <a:r>
              <a:rPr lang="en-US" sz="787" dirty="0">
                <a:solidFill>
                  <a:srgbClr val="7B756C"/>
                </a:solidFill>
                <a:latin typeface="IBM Plex Mono" pitchFamily="34" charset="0"/>
                <a:ea typeface="IBM Plex Mono" pitchFamily="34" charset="-122"/>
                <a:cs typeface="IBM Plex Mono" pitchFamily="34" charset="-120"/>
              </a:rPr>
              <a:t>10 / 11</a:t>
            </a:r>
            <a:endParaRPr lang="en-US" sz="787"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585192" y="465832"/>
            <a:ext cx="707380" cy="123825"/>
          </a:xfrm>
          <a:prstGeom prst="rect">
            <a:avLst/>
          </a:prstGeom>
          <a:noFill/>
          <a:ln/>
        </p:spPr>
        <p:txBody>
          <a:bodyPr wrap="none" lIns="0" tIns="0" rIns="0" bIns="0" rtlCol="0" anchor="ctr"/>
          <a:lstStyle/>
          <a:p>
            <a:pPr algn="l" indent="0" marL="0">
              <a:buNone/>
            </a:pPr>
            <a:r>
              <a:rPr lang="en-US" sz="883" b="1" spc="283" kern="0" dirty="0">
                <a:solidFill>
                  <a:srgbClr val="A59E94"/>
                </a:solidFill>
                <a:latin typeface="Anek Latin" pitchFamily="34" charset="0"/>
                <a:ea typeface="Anek Latin" pitchFamily="34" charset="-122"/>
                <a:cs typeface="Anek Latin" pitchFamily="34" charset="-120"/>
              </a:rPr>
              <a:t>THE ASK</a:t>
            </a:r>
            <a:endParaRPr lang="en-US" sz="883" dirty="0"/>
          </a:p>
        </p:txBody>
      </p:sp>
      <p:sp>
        <p:nvSpPr>
          <p:cNvPr id="3" name="Text 1"/>
          <p:cNvSpPr/>
          <p:nvPr/>
        </p:nvSpPr>
        <p:spPr>
          <a:xfrm>
            <a:off x="585192" y="2109043"/>
            <a:ext cx="8709868" cy="466725"/>
          </a:xfrm>
          <a:prstGeom prst="rect">
            <a:avLst/>
          </a:prstGeom>
          <a:noFill/>
          <a:ln/>
        </p:spPr>
        <p:txBody>
          <a:bodyPr wrap="none" lIns="0" tIns="0" rIns="0" bIns="0" rtlCol="0" anchor="ctr"/>
          <a:lstStyle/>
          <a:p>
            <a:pPr algn="l" indent="0" marL="0">
              <a:buNone/>
            </a:pPr>
            <a:r>
              <a:rPr lang="en-US" sz="3360" b="1" spc="-67" kern="0" dirty="0">
                <a:solidFill>
                  <a:srgbClr val="A59E94"/>
                </a:solidFill>
                <a:latin typeface="Anek Latin" pitchFamily="34" charset="0"/>
                <a:ea typeface="Anek Latin" pitchFamily="34" charset="-122"/>
                <a:cs typeface="Anek Latin" pitchFamily="34" charset="-120"/>
              </a:rPr>
              <a:t>We’re seeking</a:t>
            </a:r>
            <a:pPr algn="l" indent="0" marL="0">
              <a:buNone/>
            </a:pPr>
            <a:r>
              <a:rPr lang="en-US" sz="3360" b="1" spc="-67" kern="0" dirty="0">
                <a:solidFill>
                  <a:srgbClr val="FFFFFF"/>
                </a:solidFill>
                <a:latin typeface="Anek Latin" pitchFamily="34" charset="0"/>
                <a:ea typeface="Anek Latin" pitchFamily="34" charset="-122"/>
                <a:cs typeface="Anek Latin" pitchFamily="34" charset="-120"/>
              </a:rPr>
              <a:t> mentorship</a:t>
            </a:r>
            <a:pPr algn="l" indent="0" marL="0">
              <a:buNone/>
            </a:pPr>
            <a:r>
              <a:rPr lang="en-US" sz="3360" b="1" spc="-67" kern="0" dirty="0">
                <a:solidFill>
                  <a:srgbClr val="A59E94"/>
                </a:solidFill>
                <a:latin typeface="Anek Latin" pitchFamily="34" charset="0"/>
                <a:ea typeface="Anek Latin" pitchFamily="34" charset="-122"/>
                <a:cs typeface="Anek Latin" pitchFamily="34" charset="-120"/>
              </a:rPr>
              <a:t>,</a:t>
            </a:r>
            <a:pPr algn="l" indent="0" marL="0">
              <a:buNone/>
            </a:pPr>
            <a:r>
              <a:rPr lang="en-US" sz="3360" b="1" spc="-67" kern="0" dirty="0">
                <a:solidFill>
                  <a:srgbClr val="FFFFFF"/>
                </a:solidFill>
                <a:latin typeface="Anek Latin" pitchFamily="34" charset="0"/>
                <a:ea typeface="Anek Latin" pitchFamily="34" charset="-122"/>
                <a:cs typeface="Anek Latin" pitchFamily="34" charset="-120"/>
              </a:rPr>
              <a:t> AI credits</a:t>
            </a:r>
            <a:pPr algn="l" indent="0" marL="0">
              <a:buNone/>
            </a:pPr>
            <a:r>
              <a:rPr lang="en-US" sz="3360" b="1" spc="-67" kern="0" dirty="0">
                <a:solidFill>
                  <a:srgbClr val="A59E94"/>
                </a:solidFill>
                <a:latin typeface="Anek Latin" pitchFamily="34" charset="0"/>
                <a:ea typeface="Anek Latin" pitchFamily="34" charset="-122"/>
                <a:cs typeface="Anek Latin" pitchFamily="34" charset="-120"/>
              </a:rPr>
              <a:t>,</a:t>
            </a:r>
            <a:pPr algn="l" indent="0" marL="0">
              <a:buNone/>
            </a:pPr>
            <a:r>
              <a:rPr lang="en-US" sz="3360" b="1" spc="-67" kern="0" dirty="0">
                <a:solidFill>
                  <a:srgbClr val="FFFFFF"/>
                </a:solidFill>
                <a:latin typeface="Anek Latin" pitchFamily="34" charset="0"/>
                <a:ea typeface="Anek Latin" pitchFamily="34" charset="-122"/>
                <a:cs typeface="Anek Latin" pitchFamily="34" charset="-120"/>
              </a:rPr>
              <a:t> industry</a:t>
            </a:r>
            <a:endParaRPr lang="en-US" sz="3360" dirty="0"/>
          </a:p>
        </p:txBody>
      </p:sp>
      <p:sp>
        <p:nvSpPr>
          <p:cNvPr id="4" name="Text 2"/>
          <p:cNvSpPr/>
          <p:nvPr/>
        </p:nvSpPr>
        <p:spPr>
          <a:xfrm>
            <a:off x="585192" y="2603897"/>
            <a:ext cx="7618065" cy="466725"/>
          </a:xfrm>
          <a:prstGeom prst="rect">
            <a:avLst/>
          </a:prstGeom>
          <a:noFill/>
          <a:ln/>
        </p:spPr>
        <p:txBody>
          <a:bodyPr wrap="none" lIns="0" tIns="0" rIns="0" bIns="0" rtlCol="0" anchor="ctr"/>
          <a:lstStyle/>
          <a:p>
            <a:pPr algn="l" indent="0" marL="0">
              <a:buNone/>
            </a:pPr>
            <a:r>
              <a:rPr lang="en-US" sz="3360" b="1" spc="-67" kern="0" dirty="0">
                <a:solidFill>
                  <a:srgbClr val="FFFFFF"/>
                </a:solidFill>
                <a:latin typeface="Anek Latin" pitchFamily="34" charset="0"/>
                <a:ea typeface="Anek Latin" pitchFamily="34" charset="-122"/>
                <a:cs typeface="Anek Latin" pitchFamily="34" charset="-120"/>
              </a:rPr>
              <a:t>connections</a:t>
            </a:r>
            <a:pPr algn="l" indent="0" marL="0">
              <a:buNone/>
            </a:pPr>
            <a:r>
              <a:rPr lang="en-US" sz="3360" b="1" spc="-67" kern="0" dirty="0">
                <a:solidFill>
                  <a:srgbClr val="A59E94"/>
                </a:solidFill>
                <a:latin typeface="Anek Latin" pitchFamily="34" charset="0"/>
                <a:ea typeface="Anek Latin" pitchFamily="34" charset="-122"/>
                <a:cs typeface="Anek Latin" pitchFamily="34" charset="-120"/>
              </a:rPr>
              <a:t>, and</a:t>
            </a:r>
            <a:pPr algn="l" indent="0" marL="0">
              <a:buNone/>
            </a:pPr>
            <a:r>
              <a:rPr lang="en-US" sz="3360" b="1" spc="-67" kern="0" dirty="0">
                <a:solidFill>
                  <a:srgbClr val="FFFFFF"/>
                </a:solidFill>
                <a:latin typeface="Anek Latin" pitchFamily="34" charset="0"/>
                <a:ea typeface="Anek Latin" pitchFamily="34" charset="-122"/>
                <a:cs typeface="Anek Latin" pitchFamily="34" charset="-120"/>
              </a:rPr>
              <a:t> early-stage support</a:t>
            </a:r>
            <a:pPr algn="l" indent="0" marL="0">
              <a:buNone/>
            </a:pPr>
            <a:r>
              <a:rPr lang="en-US" sz="3360" b="1" spc="-67" kern="0" dirty="0">
                <a:solidFill>
                  <a:srgbClr val="A59E94"/>
                </a:solidFill>
                <a:latin typeface="Anek Latin" pitchFamily="34" charset="0"/>
                <a:ea typeface="Anek Latin" pitchFamily="34" charset="-122"/>
                <a:cs typeface="Anek Latin" pitchFamily="34" charset="-120"/>
              </a:rPr>
              <a:t> to</a:t>
            </a:r>
            <a:endParaRPr lang="en-US" sz="3360" dirty="0"/>
          </a:p>
        </p:txBody>
      </p:sp>
      <p:sp>
        <p:nvSpPr>
          <p:cNvPr id="5" name="Text 3"/>
          <p:cNvSpPr/>
          <p:nvPr/>
        </p:nvSpPr>
        <p:spPr>
          <a:xfrm>
            <a:off x="585192" y="3098750"/>
            <a:ext cx="7823002" cy="466725"/>
          </a:xfrm>
          <a:prstGeom prst="rect">
            <a:avLst/>
          </a:prstGeom>
          <a:noFill/>
          <a:ln/>
        </p:spPr>
        <p:txBody>
          <a:bodyPr wrap="none" lIns="0" tIns="0" rIns="0" bIns="0" rtlCol="0" anchor="ctr"/>
          <a:lstStyle/>
          <a:p>
            <a:pPr algn="l" indent="0" marL="0">
              <a:buNone/>
            </a:pPr>
            <a:r>
              <a:rPr lang="en-US" sz="3360" b="1" spc="-67" kern="0" dirty="0">
                <a:solidFill>
                  <a:srgbClr val="A59E94"/>
                </a:solidFill>
                <a:latin typeface="Anek Latin" pitchFamily="34" charset="0"/>
                <a:ea typeface="Anek Latin" pitchFamily="34" charset="-122"/>
                <a:cs typeface="Anek Latin" pitchFamily="34" charset="-120"/>
              </a:rPr>
              <a:t>launch Oozh and secure our first B2B pilot.</a:t>
            </a:r>
            <a:endParaRPr lang="en-US" sz="3360" dirty="0"/>
          </a:p>
        </p:txBody>
      </p:sp>
      <p:sp>
        <p:nvSpPr>
          <p:cNvPr id="6" name="Text 4"/>
          <p:cNvSpPr/>
          <p:nvPr/>
        </p:nvSpPr>
        <p:spPr>
          <a:xfrm>
            <a:off x="585192" y="4086523"/>
            <a:ext cx="379512" cy="123825"/>
          </a:xfrm>
          <a:prstGeom prst="rect">
            <a:avLst/>
          </a:prstGeom>
          <a:noFill/>
          <a:ln/>
        </p:spPr>
        <p:txBody>
          <a:bodyPr wrap="none" lIns="0" tIns="0" rIns="0" bIns="0" rtlCol="0" anchor="ctr"/>
          <a:lstStyle/>
          <a:p>
            <a:pPr algn="l" indent="0" marL="0">
              <a:buNone/>
            </a:pPr>
            <a:r>
              <a:rPr lang="en-US" sz="768" b="1" spc="77" kern="0" dirty="0">
                <a:solidFill>
                  <a:srgbClr val="A59E94"/>
                </a:solidFill>
                <a:latin typeface="IBM Plex Mono" pitchFamily="34" charset="0"/>
                <a:ea typeface="IBM Plex Mono" pitchFamily="34" charset="-122"/>
                <a:cs typeface="IBM Plex Mono" pitchFamily="34" charset="-120"/>
              </a:rPr>
              <a:t>EMAIL</a:t>
            </a:r>
            <a:endParaRPr lang="en-US" sz="768" dirty="0"/>
          </a:p>
        </p:txBody>
      </p:sp>
      <p:sp>
        <p:nvSpPr>
          <p:cNvPr id="7" name="Text 5"/>
          <p:cNvSpPr/>
          <p:nvPr/>
        </p:nvSpPr>
        <p:spPr>
          <a:xfrm>
            <a:off x="585192" y="4297859"/>
            <a:ext cx="1440656" cy="228600"/>
          </a:xfrm>
          <a:prstGeom prst="rect">
            <a:avLst/>
          </a:prstGeom>
          <a:noFill/>
          <a:ln/>
        </p:spPr>
        <p:txBody>
          <a:bodyPr wrap="none" lIns="0" tIns="0" rIns="0" bIns="0" rtlCol="0" anchor="ctr"/>
          <a:lstStyle/>
          <a:p>
            <a:pPr algn="l" indent="0" marL="0">
              <a:buNone/>
            </a:pPr>
            <a:r>
              <a:rPr lang="en-US" sz="1632" b="1" u="sng" dirty="0">
                <a:solidFill>
                  <a:srgbClr val="FFFFFF"/>
                </a:solidFill>
                <a:latin typeface="Anek Latin" pitchFamily="34" charset="0"/>
                <a:ea typeface="Anek Latin" pitchFamily="34" charset="-122"/>
                <a:cs typeface="Anek Latin" pitchFamily="34" charset="-120"/>
                <a:hlinkClick r:id="rId2" invalidUrl="" action="" tgtFrame="" tooltip="" history="1" highlightClick="0" endSnd="0">
                  <a:extLst>
                    <a:ext uri="{A12FA001-AC4F-418D-AE19-62706E023703}">
                      <ahyp:hlinkClr xmlns:ahyp="http://schemas.microsoft.com/office/drawing/2018/hyperlinkcolor" val="tx"/>
                    </a:ext>
                  </a:extLst>
                </a:hlinkClick>
              </a:rPr>
              <a:t>admin@oozh.ai</a:t>
            </a:r>
            <a:endParaRPr lang="en-US" sz="1632" dirty="0"/>
          </a:p>
        </p:txBody>
      </p:sp>
      <p:sp>
        <p:nvSpPr>
          <p:cNvPr id="8" name="Text 6"/>
          <p:cNvSpPr/>
          <p:nvPr/>
        </p:nvSpPr>
        <p:spPr>
          <a:xfrm>
            <a:off x="2597348" y="4086523"/>
            <a:ext cx="243036" cy="123825"/>
          </a:xfrm>
          <a:prstGeom prst="rect">
            <a:avLst/>
          </a:prstGeom>
          <a:noFill/>
          <a:ln/>
        </p:spPr>
        <p:txBody>
          <a:bodyPr wrap="none" lIns="0" tIns="0" rIns="0" bIns="0" rtlCol="0" anchor="ctr"/>
          <a:lstStyle/>
          <a:p>
            <a:pPr algn="l" indent="0" marL="0">
              <a:buNone/>
            </a:pPr>
            <a:r>
              <a:rPr lang="en-US" sz="768" b="1" spc="77" kern="0" dirty="0">
                <a:solidFill>
                  <a:srgbClr val="A59E94"/>
                </a:solidFill>
                <a:latin typeface="IBM Plex Mono" pitchFamily="34" charset="0"/>
                <a:ea typeface="IBM Plex Mono" pitchFamily="34" charset="-122"/>
                <a:cs typeface="IBM Plex Mono" pitchFamily="34" charset="-120"/>
              </a:rPr>
              <a:t>WEB</a:t>
            </a:r>
            <a:endParaRPr lang="en-US" sz="768" dirty="0"/>
          </a:p>
        </p:txBody>
      </p:sp>
      <p:sp>
        <p:nvSpPr>
          <p:cNvPr id="9" name="Text 7"/>
          <p:cNvSpPr/>
          <p:nvPr/>
        </p:nvSpPr>
        <p:spPr>
          <a:xfrm>
            <a:off x="2597348" y="4297859"/>
            <a:ext cx="689521" cy="228600"/>
          </a:xfrm>
          <a:prstGeom prst="rect">
            <a:avLst/>
          </a:prstGeom>
          <a:noFill/>
          <a:ln/>
        </p:spPr>
        <p:txBody>
          <a:bodyPr wrap="none" lIns="0" tIns="0" rIns="0" bIns="0" rtlCol="0" anchor="ctr"/>
          <a:lstStyle/>
          <a:p>
            <a:pPr algn="l" indent="0" marL="0">
              <a:buNone/>
            </a:pPr>
            <a:r>
              <a:rPr lang="en-US" sz="1632" b="1" u="sng" dirty="0">
                <a:solidFill>
                  <a:srgbClr val="FFFFFF"/>
                </a:solidFill>
                <a:latin typeface="Anek Latin" pitchFamily="34" charset="0"/>
                <a:ea typeface="Anek Latin" pitchFamily="34" charset="-122"/>
                <a:cs typeface="Anek Latin" pitchFamily="34" charset="-120"/>
                <a:hlinkClick r:id="rId3" invalidUrl="" action="" tgtFrame="" tooltip="" history="1" highlightClick="0" endSnd="0">
                  <a:extLst>
                    <a:ext uri="{A12FA001-AC4F-418D-AE19-62706E023703}">
                      <ahyp:hlinkClr xmlns:ahyp="http://schemas.microsoft.com/office/drawing/2018/hyperlinkcolor" val="tx"/>
                    </a:ext>
                  </a:extLst>
                </a:hlinkClick>
              </a:rPr>
              <a:t>oozh.ai</a:t>
            </a:r>
            <a:endParaRPr lang="en-US" sz="1632" dirty="0"/>
          </a:p>
        </p:txBody>
      </p:sp>
      <p:sp>
        <p:nvSpPr>
          <p:cNvPr id="10" name="Text 8"/>
          <p:cNvSpPr/>
          <p:nvPr/>
        </p:nvSpPr>
        <p:spPr>
          <a:xfrm>
            <a:off x="585192" y="6048970"/>
            <a:ext cx="3518595" cy="133350"/>
          </a:xfrm>
          <a:prstGeom prst="rect">
            <a:avLst/>
          </a:prstGeom>
          <a:noFill/>
          <a:ln/>
        </p:spPr>
        <p:txBody>
          <a:bodyPr wrap="none" lIns="0" tIns="0" rIns="0" bIns="0" rtlCol="0" anchor="ctr"/>
          <a:lstStyle/>
          <a:p>
            <a:pPr algn="l" indent="0" marL="0">
              <a:buNone/>
            </a:pPr>
            <a:r>
              <a:rPr lang="en-US" sz="788" dirty="0">
                <a:solidFill>
                  <a:srgbClr val="A59E94"/>
                </a:solidFill>
                <a:latin typeface="IBM Plex Mono" pitchFamily="34" charset="0"/>
                <a:ea typeface="IBM Plex Mono" pitchFamily="34" charset="-122"/>
                <a:cs typeface="IBM Plex Mono" pitchFamily="34" charset="-120"/>
              </a:rPr>
              <a:t>Sources and detail for every claim follow in the appendix.</a:t>
            </a:r>
            <a:endParaRPr lang="en-US" sz="788" dirty="0"/>
          </a:p>
        </p:txBody>
      </p:sp>
      <p:sp>
        <p:nvSpPr>
          <p:cNvPr id="11" name="Text 9"/>
          <p:cNvSpPr/>
          <p:nvPr/>
        </p:nvSpPr>
        <p:spPr>
          <a:xfrm>
            <a:off x="816620" y="6389638"/>
            <a:ext cx="302568" cy="133350"/>
          </a:xfrm>
          <a:prstGeom prst="rect">
            <a:avLst/>
          </a:prstGeom>
          <a:noFill/>
          <a:ln/>
        </p:spPr>
        <p:txBody>
          <a:bodyPr wrap="none" lIns="0" tIns="0" rIns="0" bIns="0" rtlCol="0" anchor="ctr"/>
          <a:lstStyle/>
          <a:p>
            <a:pPr algn="l" indent="0" marL="0">
              <a:buNone/>
            </a:pPr>
            <a:r>
              <a:rPr lang="en-US" sz="941" b="1" spc="-9" kern="0" dirty="0">
                <a:solidFill>
                  <a:srgbClr val="FFFFFF"/>
                </a:solidFill>
                <a:latin typeface="Anek Latin" pitchFamily="34" charset="0"/>
                <a:ea typeface="Anek Latin" pitchFamily="34" charset="-122"/>
                <a:cs typeface="Anek Latin" pitchFamily="34" charset="-120"/>
              </a:rPr>
              <a:t>Oozh</a:t>
            </a:r>
            <a:endParaRPr lang="en-US" sz="941" dirty="0"/>
          </a:p>
        </p:txBody>
      </p:sp>
      <p:sp>
        <p:nvSpPr>
          <p:cNvPr id="12" name="Text 10"/>
          <p:cNvSpPr/>
          <p:nvPr/>
        </p:nvSpPr>
        <p:spPr>
          <a:xfrm>
            <a:off x="11187113" y="6389787"/>
            <a:ext cx="457795" cy="133350"/>
          </a:xfrm>
          <a:prstGeom prst="rect">
            <a:avLst/>
          </a:prstGeom>
          <a:noFill/>
          <a:ln/>
        </p:spPr>
        <p:txBody>
          <a:bodyPr wrap="none" lIns="0" tIns="0" rIns="0" bIns="0" rtlCol="0" anchor="ctr"/>
          <a:lstStyle/>
          <a:p>
            <a:pPr algn="l" indent="0" marL="0">
              <a:buNone/>
            </a:pPr>
            <a:r>
              <a:rPr lang="en-US" sz="787" dirty="0">
                <a:solidFill>
                  <a:srgbClr val="A59E94"/>
                </a:solidFill>
                <a:latin typeface="IBM Plex Mono" pitchFamily="34" charset="0"/>
                <a:ea typeface="IBM Plex Mono" pitchFamily="34" charset="-122"/>
                <a:cs typeface="IBM Plex Mono" pitchFamily="34" charset="-120"/>
              </a:rPr>
              <a:t>11 / 11</a:t>
            </a:r>
            <a:endParaRPr lang="en-US" sz="787"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511969" y="409129"/>
            <a:ext cx="1386185" cy="142875"/>
          </a:xfrm>
          <a:prstGeom prst="rect">
            <a:avLst/>
          </a:prstGeom>
          <a:noFill/>
          <a:ln/>
        </p:spPr>
        <p:txBody>
          <a:bodyPr wrap="none" lIns="0" tIns="0" rIns="0" bIns="0" rtlCol="0" anchor="ctr"/>
          <a:lstStyle/>
          <a:p>
            <a:pPr algn="l" indent="0" marL="0">
              <a:buNone/>
            </a:pPr>
            <a:r>
              <a:rPr lang="en-US" sz="1037" b="1" spc="332" kern="0" dirty="0">
                <a:solidFill>
                  <a:srgbClr val="48443E"/>
                </a:solidFill>
                <a:latin typeface="Anek Latin" pitchFamily="34" charset="0"/>
                <a:ea typeface="Anek Latin" pitchFamily="34" charset="-122"/>
                <a:cs typeface="Anek Latin" pitchFamily="34" charset="-120"/>
              </a:rPr>
              <a:t>APPENDIX · A1</a:t>
            </a:r>
            <a:endParaRPr lang="en-US" sz="1037" dirty="0"/>
          </a:p>
        </p:txBody>
      </p:sp>
      <p:sp>
        <p:nvSpPr>
          <p:cNvPr id="3" name="Text 1"/>
          <p:cNvSpPr/>
          <p:nvPr/>
        </p:nvSpPr>
        <p:spPr>
          <a:xfrm>
            <a:off x="511969" y="704255"/>
            <a:ext cx="5226546" cy="371475"/>
          </a:xfrm>
          <a:prstGeom prst="rect">
            <a:avLst/>
          </a:prstGeom>
          <a:noFill/>
          <a:ln/>
        </p:spPr>
        <p:txBody>
          <a:bodyPr wrap="none" lIns="0" tIns="0" rIns="0" bIns="0" rtlCol="0" anchor="ctr"/>
          <a:lstStyle/>
          <a:p>
            <a:pPr algn="l" indent="0" marL="0">
              <a:buNone/>
            </a:pPr>
            <a:r>
              <a:rPr lang="en-US" sz="2640" b="1" spc="-63" kern="0" dirty="0">
                <a:solidFill>
                  <a:srgbClr val="0C0B0A"/>
                </a:solidFill>
                <a:latin typeface="Anek Latin" pitchFamily="34" charset="0"/>
                <a:ea typeface="Anek Latin" pitchFamily="34" charset="-122"/>
                <a:cs typeface="Anek Latin" pitchFamily="34" charset="-120"/>
              </a:rPr>
              <a:t>Where every number comes from</a:t>
            </a:r>
            <a:endParaRPr lang="en-US" sz="2640" dirty="0"/>
          </a:p>
        </p:txBody>
      </p:sp>
      <p:sp>
        <p:nvSpPr>
          <p:cNvPr id="4" name="Text 2"/>
          <p:cNvSpPr/>
          <p:nvPr/>
        </p:nvSpPr>
        <p:spPr>
          <a:xfrm>
            <a:off x="511969" y="1235720"/>
            <a:ext cx="437406" cy="123825"/>
          </a:xfrm>
          <a:prstGeom prst="rect">
            <a:avLst/>
          </a:prstGeom>
          <a:noFill/>
          <a:ln/>
        </p:spPr>
        <p:txBody>
          <a:bodyPr wrap="none" lIns="0" tIns="0" rIns="0" bIns="0" rtlCol="0" anchor="ctr"/>
          <a:lstStyle/>
          <a:p>
            <a:pPr algn="l" indent="0" marL="0">
              <a:buNone/>
            </a:pPr>
            <a:r>
              <a:rPr lang="en-US" sz="749" b="1" spc="75" kern="0" dirty="0">
                <a:solidFill>
                  <a:srgbClr val="7B756C"/>
                </a:solidFill>
                <a:latin typeface="IBM Plex Mono" pitchFamily="34" charset="0"/>
                <a:ea typeface="IBM Plex Mono" pitchFamily="34" charset="-122"/>
                <a:cs typeface="IBM Plex Mono" pitchFamily="34" charset="-120"/>
              </a:rPr>
              <a:t>FIGURE</a:t>
            </a:r>
            <a:endParaRPr lang="en-US" sz="749" dirty="0"/>
          </a:p>
        </p:txBody>
      </p:sp>
      <p:sp>
        <p:nvSpPr>
          <p:cNvPr id="5" name="Text 3"/>
          <p:cNvSpPr/>
          <p:nvPr/>
        </p:nvSpPr>
        <p:spPr>
          <a:xfrm>
            <a:off x="2214116" y="1235720"/>
            <a:ext cx="703659" cy="123825"/>
          </a:xfrm>
          <a:prstGeom prst="rect">
            <a:avLst/>
          </a:prstGeom>
          <a:noFill/>
          <a:ln/>
        </p:spPr>
        <p:txBody>
          <a:bodyPr wrap="none" lIns="0" tIns="0" rIns="0" bIns="0" rtlCol="0" anchor="ctr"/>
          <a:lstStyle/>
          <a:p>
            <a:pPr algn="l" indent="0" marL="0">
              <a:buNone/>
            </a:pPr>
            <a:r>
              <a:rPr lang="en-US" sz="749" b="1" spc="75" kern="0" dirty="0">
                <a:solidFill>
                  <a:srgbClr val="7B756C"/>
                </a:solidFill>
                <a:latin typeface="IBM Plex Mono" pitchFamily="34" charset="0"/>
                <a:ea typeface="IBM Plex Mono" pitchFamily="34" charset="-122"/>
                <a:cs typeface="IBM Plex Mono" pitchFamily="34" charset="-120"/>
              </a:rPr>
              <a:t>WHAT IT IS</a:t>
            </a:r>
            <a:endParaRPr lang="en-US" sz="749" dirty="0"/>
          </a:p>
        </p:txBody>
      </p:sp>
      <p:sp>
        <p:nvSpPr>
          <p:cNvPr id="6" name="Text 4"/>
          <p:cNvSpPr/>
          <p:nvPr/>
        </p:nvSpPr>
        <p:spPr>
          <a:xfrm>
            <a:off x="8509248" y="1235720"/>
            <a:ext cx="437406" cy="123825"/>
          </a:xfrm>
          <a:prstGeom prst="rect">
            <a:avLst/>
          </a:prstGeom>
          <a:noFill/>
          <a:ln/>
        </p:spPr>
        <p:txBody>
          <a:bodyPr wrap="none" lIns="0" tIns="0" rIns="0" bIns="0" rtlCol="0" anchor="ctr"/>
          <a:lstStyle/>
          <a:p>
            <a:pPr algn="l" indent="0" marL="0">
              <a:buNone/>
            </a:pPr>
            <a:r>
              <a:rPr lang="en-US" sz="749" b="1" spc="75" kern="0" dirty="0">
                <a:solidFill>
                  <a:srgbClr val="7B756C"/>
                </a:solidFill>
                <a:latin typeface="IBM Plex Mono" pitchFamily="34" charset="0"/>
                <a:ea typeface="IBM Plex Mono" pitchFamily="34" charset="-122"/>
                <a:cs typeface="IBM Plex Mono" pitchFamily="34" charset="-120"/>
              </a:rPr>
              <a:t>SOURCE</a:t>
            </a:r>
            <a:endParaRPr lang="en-US" sz="749" dirty="0"/>
          </a:p>
        </p:txBody>
      </p:sp>
      <p:sp>
        <p:nvSpPr>
          <p:cNvPr id="7" name="Text 5"/>
          <p:cNvSpPr/>
          <p:nvPr/>
        </p:nvSpPr>
        <p:spPr>
          <a:xfrm>
            <a:off x="10844957" y="1235720"/>
            <a:ext cx="370880" cy="123825"/>
          </a:xfrm>
          <a:prstGeom prst="rect">
            <a:avLst/>
          </a:prstGeom>
          <a:noFill/>
          <a:ln/>
        </p:spPr>
        <p:txBody>
          <a:bodyPr wrap="none" lIns="0" tIns="0" rIns="0" bIns="0" rtlCol="0" anchor="ctr"/>
          <a:lstStyle/>
          <a:p>
            <a:pPr algn="l" indent="0" marL="0">
              <a:buNone/>
            </a:pPr>
            <a:r>
              <a:rPr lang="en-US" sz="749" b="1" spc="75" kern="0" dirty="0">
                <a:solidFill>
                  <a:srgbClr val="7B756C"/>
                </a:solidFill>
                <a:latin typeface="IBM Plex Mono" pitchFamily="34" charset="0"/>
                <a:ea typeface="IBM Plex Mono" pitchFamily="34" charset="-122"/>
                <a:cs typeface="IBM Plex Mono" pitchFamily="34" charset="-120"/>
              </a:rPr>
              <a:t>AS OF</a:t>
            </a:r>
            <a:endParaRPr lang="en-US" sz="749" dirty="0"/>
          </a:p>
        </p:txBody>
      </p:sp>
      <p:sp>
        <p:nvSpPr>
          <p:cNvPr id="8" name="Text 6"/>
          <p:cNvSpPr/>
          <p:nvPr/>
        </p:nvSpPr>
        <p:spPr>
          <a:xfrm>
            <a:off x="511969" y="1512391"/>
            <a:ext cx="590252" cy="133350"/>
          </a:xfrm>
          <a:prstGeom prst="rect">
            <a:avLst/>
          </a:prstGeom>
          <a:noFill/>
          <a:ln/>
        </p:spPr>
        <p:txBody>
          <a:bodyPr wrap="none" lIns="0" tIns="0" rIns="0" bIns="0" rtlCol="0" anchor="ctr"/>
          <a:lstStyle/>
          <a:p>
            <a:pPr algn="l" indent="0" marL="0">
              <a:buNone/>
            </a:pPr>
            <a:r>
              <a:rPr lang="en-US" sz="941" b="1" dirty="0">
                <a:solidFill>
                  <a:srgbClr val="0C0B0A"/>
                </a:solidFill>
                <a:latin typeface="Anek Latin" pitchFamily="34" charset="0"/>
                <a:ea typeface="Anek Latin" pitchFamily="34" charset="-122"/>
                <a:cs typeface="Anek Latin" pitchFamily="34" charset="-120"/>
              </a:rPr>
              <a:t>13.5 crore</a:t>
            </a:r>
            <a:endParaRPr lang="en-US" sz="941" dirty="0"/>
          </a:p>
        </p:txBody>
      </p:sp>
      <p:sp>
        <p:nvSpPr>
          <p:cNvPr id="9" name="Text 7"/>
          <p:cNvSpPr/>
          <p:nvPr/>
        </p:nvSpPr>
        <p:spPr>
          <a:xfrm>
            <a:off x="2214116" y="1512391"/>
            <a:ext cx="2133898" cy="133350"/>
          </a:xfrm>
          <a:prstGeom prst="rect">
            <a:avLst/>
          </a:prstGeom>
          <a:noFill/>
          <a:ln/>
        </p:spPr>
        <p:txBody>
          <a:bodyPr wrap="none" lIns="0" tIns="0" rIns="0" bIns="0" rtlCol="0" anchor="ctr"/>
          <a:lstStyle/>
          <a:p>
            <a:pPr algn="l" indent="0" marL="0">
              <a:buNone/>
            </a:pPr>
            <a:r>
              <a:rPr lang="en-US" sz="941" dirty="0">
                <a:solidFill>
                  <a:srgbClr val="48443E"/>
                </a:solidFill>
                <a:latin typeface="Anek Latin" pitchFamily="34" charset="0"/>
                <a:ea typeface="Anek Latin" pitchFamily="34" charset="-122"/>
                <a:cs typeface="Anek Latin" pitchFamily="34" charset="-120"/>
              </a:rPr>
              <a:t>Investors registered on NSE (unique PANs)</a:t>
            </a:r>
            <a:endParaRPr lang="en-US" sz="941" dirty="0"/>
          </a:p>
        </p:txBody>
      </p:sp>
      <p:sp>
        <p:nvSpPr>
          <p:cNvPr id="10" name="Text 8"/>
          <p:cNvSpPr/>
          <p:nvPr/>
        </p:nvSpPr>
        <p:spPr>
          <a:xfrm>
            <a:off x="8509248" y="1512391"/>
            <a:ext cx="1411932" cy="133350"/>
          </a:xfrm>
          <a:prstGeom prst="rect">
            <a:avLst/>
          </a:prstGeom>
          <a:noFill/>
          <a:ln/>
        </p:spPr>
        <p:txBody>
          <a:bodyPr wrap="none" lIns="0" tIns="0" rIns="0" bIns="0" rtlCol="0" anchor="ctr"/>
          <a:lstStyle/>
          <a:p>
            <a:pPr algn="l" indent="0" marL="0">
              <a:buNone/>
            </a:pPr>
            <a:r>
              <a:rPr lang="en-US" sz="941" u="sng" dirty="0">
                <a:solidFill>
                  <a:srgbClr val="0C0B0A"/>
                </a:solidFill>
                <a:latin typeface="Anek Latin" pitchFamily="34" charset="0"/>
                <a:ea typeface="Anek Latin" pitchFamily="34" charset="-122"/>
                <a:cs typeface="Anek Latin" pitchFamily="34" charset="-120"/>
                <a:hlinkClick r:id="rId2" invalidUrl="" action="" tgtFrame="" tooltip="" history="1" highlightClick="0" endSnd="0">
                  <a:extLst>
                    <a:ext uri="{A12FA001-AC4F-418D-AE19-62706E023703}">
                      <ahyp:hlinkClr xmlns:ahyp="http://schemas.microsoft.com/office/drawing/2018/hyperlinkcolor" val="tx"/>
                    </a:ext>
                  </a:extLst>
                </a:hlinkClick>
              </a:rPr>
              <a:t>NSE Market Pulse, Sep 2026</a:t>
            </a:r>
            <a:endParaRPr lang="en-US" sz="941" dirty="0"/>
          </a:p>
        </p:txBody>
      </p:sp>
      <p:sp>
        <p:nvSpPr>
          <p:cNvPr id="11" name="Text 9"/>
          <p:cNvSpPr/>
          <p:nvPr/>
        </p:nvSpPr>
        <p:spPr>
          <a:xfrm>
            <a:off x="10844957" y="1502866"/>
            <a:ext cx="565845" cy="142875"/>
          </a:xfrm>
          <a:prstGeom prst="rect">
            <a:avLst/>
          </a:prstGeom>
          <a:noFill/>
          <a:ln/>
        </p:spPr>
        <p:txBody>
          <a:bodyPr wrap="none" lIns="0" tIns="0" rIns="0" bIns="0" rtlCol="0" anchor="ctr"/>
          <a:lstStyle/>
          <a:p>
            <a:pPr algn="l" indent="0" marL="0">
              <a:buNone/>
            </a:pPr>
            <a:r>
              <a:rPr lang="en-US" sz="866" dirty="0">
                <a:solidFill>
                  <a:srgbClr val="7B756C"/>
                </a:solidFill>
                <a:latin typeface="IBM Plex Mono" pitchFamily="34" charset="0"/>
                <a:ea typeface="IBM Plex Mono" pitchFamily="34" charset="-122"/>
                <a:cs typeface="IBM Plex Mono" pitchFamily="34" charset="-120"/>
              </a:rPr>
              <a:t>Aug 2026</a:t>
            </a:r>
            <a:endParaRPr lang="en-US" sz="866" dirty="0"/>
          </a:p>
        </p:txBody>
      </p:sp>
      <p:sp>
        <p:nvSpPr>
          <p:cNvPr id="12" name="Text 10"/>
          <p:cNvSpPr/>
          <p:nvPr/>
        </p:nvSpPr>
        <p:spPr>
          <a:xfrm>
            <a:off x="511969" y="1798886"/>
            <a:ext cx="500509" cy="133350"/>
          </a:xfrm>
          <a:prstGeom prst="rect">
            <a:avLst/>
          </a:prstGeom>
          <a:noFill/>
          <a:ln/>
        </p:spPr>
        <p:txBody>
          <a:bodyPr wrap="none" lIns="0" tIns="0" rIns="0" bIns="0" rtlCol="0" anchor="ctr"/>
          <a:lstStyle/>
          <a:p>
            <a:pPr algn="l" indent="0" marL="0">
              <a:buNone/>
            </a:pPr>
            <a:r>
              <a:rPr lang="en-US" sz="941" b="1" dirty="0">
                <a:solidFill>
                  <a:srgbClr val="0C0B0A"/>
                </a:solidFill>
                <a:latin typeface="Anek Latin" pitchFamily="34" charset="0"/>
                <a:ea typeface="Anek Latin" pitchFamily="34" charset="-122"/>
                <a:cs typeface="Anek Latin" pitchFamily="34" charset="-120"/>
              </a:rPr>
              <a:t>10 lakh+</a:t>
            </a:r>
            <a:endParaRPr lang="en-US" sz="941" dirty="0"/>
          </a:p>
        </p:txBody>
      </p:sp>
      <p:sp>
        <p:nvSpPr>
          <p:cNvPr id="13" name="Text 11"/>
          <p:cNvSpPr/>
          <p:nvPr/>
        </p:nvSpPr>
        <p:spPr>
          <a:xfrm>
            <a:off x="2214116" y="1798886"/>
            <a:ext cx="1760041" cy="133350"/>
          </a:xfrm>
          <a:prstGeom prst="rect">
            <a:avLst/>
          </a:prstGeom>
          <a:noFill/>
          <a:ln/>
        </p:spPr>
        <p:txBody>
          <a:bodyPr wrap="none" lIns="0" tIns="0" rIns="0" bIns="0" rtlCol="0" anchor="ctr"/>
          <a:lstStyle/>
          <a:p>
            <a:pPr algn="l" indent="0" marL="0">
              <a:buNone/>
            </a:pPr>
            <a:r>
              <a:rPr lang="en-US" sz="941" dirty="0">
                <a:solidFill>
                  <a:srgbClr val="48443E"/>
                </a:solidFill>
                <a:latin typeface="Anek Latin" pitchFamily="34" charset="0"/>
                <a:ea typeface="Anek Latin" pitchFamily="34" charset="-122"/>
                <a:cs typeface="Anek Latin" pitchFamily="34" charset="-120"/>
              </a:rPr>
              <a:t>Moneycontrol Pro paid subscribers</a:t>
            </a:r>
            <a:endParaRPr lang="en-US" sz="941" dirty="0"/>
          </a:p>
        </p:txBody>
      </p:sp>
      <p:sp>
        <p:nvSpPr>
          <p:cNvPr id="14" name="Text 12"/>
          <p:cNvSpPr/>
          <p:nvPr/>
        </p:nvSpPr>
        <p:spPr>
          <a:xfrm>
            <a:off x="8509248" y="1798886"/>
            <a:ext cx="1286619" cy="133350"/>
          </a:xfrm>
          <a:prstGeom prst="rect">
            <a:avLst/>
          </a:prstGeom>
          <a:noFill/>
          <a:ln/>
        </p:spPr>
        <p:txBody>
          <a:bodyPr wrap="none" lIns="0" tIns="0" rIns="0" bIns="0" rtlCol="0" anchor="ctr"/>
          <a:lstStyle/>
          <a:p>
            <a:pPr algn="l" indent="0" marL="0">
              <a:buNone/>
            </a:pPr>
            <a:r>
              <a:rPr lang="en-US" sz="941" u="sng" dirty="0">
                <a:solidFill>
                  <a:srgbClr val="0C0B0A"/>
                </a:solidFill>
                <a:latin typeface="Anek Latin" pitchFamily="34" charset="0"/>
                <a:ea typeface="Anek Latin" pitchFamily="34" charset="-122"/>
                <a:cs typeface="Anek Latin" pitchFamily="34" charset="-120"/>
                <a:hlinkClick r:id="rId3" invalidUrl="" action="" tgtFrame="" tooltip="" history="1" highlightClick="0" endSnd="0">
                  <a:extLst>
                    <a:ext uri="{A12FA001-AC4F-418D-AE19-62706E023703}">
                      <ahyp:hlinkClr xmlns:ahyp="http://schemas.microsoft.com/office/drawing/2018/hyperlinkcolor" val="tx"/>
                    </a:ext>
                  </a:extLst>
                </a:hlinkClick>
              </a:rPr>
              <a:t>Network18 annual report</a:t>
            </a:r>
            <a:endParaRPr lang="en-US" sz="941" dirty="0"/>
          </a:p>
        </p:txBody>
      </p:sp>
      <p:sp>
        <p:nvSpPr>
          <p:cNvPr id="15" name="Text 13"/>
          <p:cNvSpPr/>
          <p:nvPr/>
        </p:nvSpPr>
        <p:spPr>
          <a:xfrm>
            <a:off x="10844957" y="1789361"/>
            <a:ext cx="301972" cy="142875"/>
          </a:xfrm>
          <a:prstGeom prst="rect">
            <a:avLst/>
          </a:prstGeom>
          <a:noFill/>
          <a:ln/>
        </p:spPr>
        <p:txBody>
          <a:bodyPr wrap="none" lIns="0" tIns="0" rIns="0" bIns="0" rtlCol="0" anchor="ctr"/>
          <a:lstStyle/>
          <a:p>
            <a:pPr algn="l" indent="0" marL="0">
              <a:buNone/>
            </a:pPr>
            <a:r>
              <a:rPr lang="en-US" sz="866" dirty="0">
                <a:solidFill>
                  <a:srgbClr val="7B756C"/>
                </a:solidFill>
                <a:latin typeface="IBM Plex Mono" pitchFamily="34" charset="0"/>
                <a:ea typeface="IBM Plex Mono" pitchFamily="34" charset="-122"/>
                <a:cs typeface="IBM Plex Mono" pitchFamily="34" charset="-120"/>
              </a:rPr>
              <a:t>FY25</a:t>
            </a:r>
            <a:endParaRPr lang="en-US" sz="866" dirty="0"/>
          </a:p>
        </p:txBody>
      </p:sp>
      <p:sp>
        <p:nvSpPr>
          <p:cNvPr id="16" name="Text 14"/>
          <p:cNvSpPr/>
          <p:nvPr/>
        </p:nvSpPr>
        <p:spPr>
          <a:xfrm>
            <a:off x="511969" y="2085380"/>
            <a:ext cx="1227832" cy="133350"/>
          </a:xfrm>
          <a:prstGeom prst="rect">
            <a:avLst/>
          </a:prstGeom>
          <a:noFill/>
          <a:ln/>
        </p:spPr>
        <p:txBody>
          <a:bodyPr wrap="none" lIns="0" tIns="0" rIns="0" bIns="0" rtlCol="0" anchor="ctr"/>
          <a:lstStyle/>
          <a:p>
            <a:pPr algn="l" indent="0" marL="0">
              <a:buNone/>
            </a:pPr>
            <a:r>
              <a:rPr lang="en-US" sz="941" b="1" dirty="0">
                <a:solidFill>
                  <a:srgbClr val="0C0B0A"/>
                </a:solidFill>
                <a:latin typeface="Anek Latin" pitchFamily="34" charset="0"/>
                <a:ea typeface="Anek Latin" pitchFamily="34" charset="-122"/>
                <a:cs typeface="Anek Latin" pitchFamily="34" charset="-120"/>
              </a:rPr>
              <a:t>15,000 · ₹330 to ₹500</a:t>
            </a:r>
            <a:endParaRPr lang="en-US" sz="941" dirty="0"/>
          </a:p>
        </p:txBody>
      </p:sp>
      <p:sp>
        <p:nvSpPr>
          <p:cNvPr id="17" name="Text 15"/>
          <p:cNvSpPr/>
          <p:nvPr/>
        </p:nvSpPr>
        <p:spPr>
          <a:xfrm>
            <a:off x="2214116" y="2085380"/>
            <a:ext cx="3738265" cy="133350"/>
          </a:xfrm>
          <a:prstGeom prst="rect">
            <a:avLst/>
          </a:prstGeom>
          <a:noFill/>
          <a:ln/>
        </p:spPr>
        <p:txBody>
          <a:bodyPr wrap="none" lIns="0" tIns="0" rIns="0" bIns="0" rtlCol="0" anchor="ctr"/>
          <a:lstStyle/>
          <a:p>
            <a:pPr algn="l" indent="0" marL="0">
              <a:buNone/>
            </a:pPr>
            <a:r>
              <a:rPr lang="en-US" sz="941" dirty="0">
                <a:solidFill>
                  <a:srgbClr val="48443E"/>
                </a:solidFill>
                <a:latin typeface="Anek Latin" pitchFamily="34" charset="0"/>
                <a:ea typeface="Anek Latin" pitchFamily="34" charset="-122"/>
                <a:cs typeface="Anek Latin" pitchFamily="34" charset="-120"/>
              </a:rPr>
              <a:t>Tijori paid subscribers, quoted by its founder, and its monthly price by plan</a:t>
            </a:r>
            <a:endParaRPr lang="en-US" sz="941" dirty="0"/>
          </a:p>
        </p:txBody>
      </p:sp>
      <p:sp>
        <p:nvSpPr>
          <p:cNvPr id="18" name="Text 16"/>
          <p:cNvSpPr/>
          <p:nvPr/>
        </p:nvSpPr>
        <p:spPr>
          <a:xfrm>
            <a:off x="8509248" y="2085380"/>
            <a:ext cx="952054" cy="133350"/>
          </a:xfrm>
          <a:prstGeom prst="rect">
            <a:avLst/>
          </a:prstGeom>
          <a:noFill/>
          <a:ln/>
        </p:spPr>
        <p:txBody>
          <a:bodyPr wrap="none" lIns="0" tIns="0" rIns="0" bIns="0" rtlCol="0" anchor="ctr"/>
          <a:lstStyle/>
          <a:p>
            <a:pPr algn="l" indent="0" marL="0">
              <a:buNone/>
            </a:pPr>
            <a:r>
              <a:rPr lang="en-US" sz="941" u="sng" dirty="0">
                <a:solidFill>
                  <a:srgbClr val="0C0B0A"/>
                </a:solidFill>
                <a:latin typeface="Anek Latin" pitchFamily="34" charset="0"/>
                <a:ea typeface="Anek Latin" pitchFamily="34" charset="-122"/>
                <a:cs typeface="Anek Latin" pitchFamily="34" charset="-120"/>
                <a:hlinkClick r:id="rId4" invalidUrl="" action="" tgtFrame="" tooltip="" history="1" highlightClick="0" endSnd="0">
                  <a:extLst>
                    <a:ext uri="{A12FA001-AC4F-418D-AE19-62706E023703}">
                      <ahyp:hlinkClr xmlns:ahyp="http://schemas.microsoft.com/office/drawing/2018/hyperlinkcolor" val="tx"/>
                    </a:ext>
                  </a:extLst>
                </a:hlinkClick>
              </a:rPr>
              <a:t>Entrackr</a:t>
            </a:r>
            <a:pPr algn="l" indent="0" marL="0">
              <a:buNone/>
            </a:pPr>
            <a:r>
              <a:rPr lang="en-US" sz="941" dirty="0">
                <a:solidFill>
                  <a:srgbClr val="48443E"/>
                </a:solidFill>
                <a:latin typeface="Anek Latin" pitchFamily="34" charset="0"/>
                <a:ea typeface="Anek Latin" pitchFamily="34" charset="-122"/>
                <a:cs typeface="Anek Latin" pitchFamily="34" charset="-120"/>
              </a:rPr>
              <a:t> ·</a:t>
            </a:r>
            <a:pPr algn="l" indent="0" marL="0">
              <a:buNone/>
            </a:pPr>
            <a:r>
              <a:rPr lang="en-US" sz="941" u="sng" dirty="0">
                <a:solidFill>
                  <a:srgbClr val="0C0B0A"/>
                </a:solidFill>
                <a:latin typeface="Anek Latin" pitchFamily="34" charset="0"/>
                <a:ea typeface="Anek Latin" pitchFamily="34" charset="-122"/>
                <a:cs typeface="Anek Latin" pitchFamily="34" charset="-120"/>
                <a:hlinkClick r:id="rId5" invalidUrl="" action="" tgtFrame="" tooltip="" history="1" highlightClick="0" endSnd="0">
                  <a:extLst>
                    <a:ext uri="{A12FA001-AC4F-418D-AE19-62706E023703}">
                      <ahyp:hlinkClr xmlns:ahyp="http://schemas.microsoft.com/office/drawing/2018/hyperlinkcolor" val="tx"/>
                    </a:ext>
                  </a:extLst>
                </a:hlinkClick>
              </a:rPr>
              <a:t> Zerodha</a:t>
            </a:r>
            <a:endParaRPr lang="en-US" sz="941" dirty="0"/>
          </a:p>
        </p:txBody>
      </p:sp>
      <p:sp>
        <p:nvSpPr>
          <p:cNvPr id="19" name="Text 17"/>
          <p:cNvSpPr/>
          <p:nvPr/>
        </p:nvSpPr>
        <p:spPr>
          <a:xfrm>
            <a:off x="10844957" y="2075855"/>
            <a:ext cx="301972" cy="142875"/>
          </a:xfrm>
          <a:prstGeom prst="rect">
            <a:avLst/>
          </a:prstGeom>
          <a:noFill/>
          <a:ln/>
        </p:spPr>
        <p:txBody>
          <a:bodyPr wrap="none" lIns="0" tIns="0" rIns="0" bIns="0" rtlCol="0" anchor="ctr"/>
          <a:lstStyle/>
          <a:p>
            <a:pPr algn="l" indent="0" marL="0">
              <a:buNone/>
            </a:pPr>
            <a:r>
              <a:rPr lang="en-US" sz="866" dirty="0">
                <a:solidFill>
                  <a:srgbClr val="7B756C"/>
                </a:solidFill>
                <a:latin typeface="IBM Plex Mono" pitchFamily="34" charset="0"/>
                <a:ea typeface="IBM Plex Mono" pitchFamily="34" charset="-122"/>
                <a:cs typeface="IBM Plex Mono" pitchFamily="34" charset="-120"/>
              </a:rPr>
              <a:t>2025</a:t>
            </a:r>
            <a:endParaRPr lang="en-US" sz="866" dirty="0"/>
          </a:p>
        </p:txBody>
      </p:sp>
      <p:sp>
        <p:nvSpPr>
          <p:cNvPr id="20" name="Text 18"/>
          <p:cNvSpPr/>
          <p:nvPr/>
        </p:nvSpPr>
        <p:spPr>
          <a:xfrm>
            <a:off x="511969" y="2371874"/>
            <a:ext cx="541734" cy="133350"/>
          </a:xfrm>
          <a:prstGeom prst="rect">
            <a:avLst/>
          </a:prstGeom>
          <a:noFill/>
          <a:ln/>
        </p:spPr>
        <p:txBody>
          <a:bodyPr wrap="none" lIns="0" tIns="0" rIns="0" bIns="0" rtlCol="0" anchor="ctr"/>
          <a:lstStyle/>
          <a:p>
            <a:pPr algn="l" indent="0" marL="0">
              <a:buNone/>
            </a:pPr>
            <a:r>
              <a:rPr lang="en-US" sz="941" b="1" dirty="0">
                <a:solidFill>
                  <a:srgbClr val="0C0B0A"/>
                </a:solidFill>
                <a:latin typeface="Anek Latin" pitchFamily="34" charset="0"/>
                <a:ea typeface="Anek Latin" pitchFamily="34" charset="-122"/>
                <a:cs typeface="Anek Latin" pitchFamily="34" charset="-120"/>
              </a:rPr>
              <a:t>1.08 lakh</a:t>
            </a:r>
            <a:endParaRPr lang="en-US" sz="941" dirty="0"/>
          </a:p>
        </p:txBody>
      </p:sp>
      <p:sp>
        <p:nvSpPr>
          <p:cNvPr id="21" name="Text 19"/>
          <p:cNvSpPr/>
          <p:nvPr/>
        </p:nvSpPr>
        <p:spPr>
          <a:xfrm>
            <a:off x="2214116" y="2371874"/>
            <a:ext cx="4016722" cy="133350"/>
          </a:xfrm>
          <a:prstGeom prst="rect">
            <a:avLst/>
          </a:prstGeom>
          <a:noFill/>
          <a:ln/>
        </p:spPr>
        <p:txBody>
          <a:bodyPr wrap="none" lIns="0" tIns="0" rIns="0" bIns="0" rtlCol="0" anchor="ctr"/>
          <a:lstStyle/>
          <a:p>
            <a:pPr algn="l" indent="0" marL="0">
              <a:buNone/>
            </a:pPr>
            <a:r>
              <a:rPr lang="en-US" sz="941" dirty="0">
                <a:solidFill>
                  <a:srgbClr val="48443E"/>
                </a:solidFill>
                <a:latin typeface="Anek Latin" pitchFamily="34" charset="0"/>
                <a:ea typeface="Anek Latin" pitchFamily="34" charset="-122"/>
                <a:cs typeface="Anek Latin" pitchFamily="34" charset="-120"/>
              </a:rPr>
              <a:t>105,314 Indian companies with 100+ staff, plus 2,403 research and advisory firms</a:t>
            </a:r>
            <a:endParaRPr lang="en-US" sz="941" dirty="0"/>
          </a:p>
        </p:txBody>
      </p:sp>
      <p:sp>
        <p:nvSpPr>
          <p:cNvPr id="22" name="Text 20"/>
          <p:cNvSpPr/>
          <p:nvPr/>
        </p:nvSpPr>
        <p:spPr>
          <a:xfrm>
            <a:off x="8509248" y="2371874"/>
            <a:ext cx="1478459" cy="133350"/>
          </a:xfrm>
          <a:prstGeom prst="rect">
            <a:avLst/>
          </a:prstGeom>
          <a:noFill/>
          <a:ln/>
        </p:spPr>
        <p:txBody>
          <a:bodyPr wrap="none" lIns="0" tIns="0" rIns="0" bIns="0" rtlCol="0" anchor="ctr"/>
          <a:lstStyle/>
          <a:p>
            <a:pPr algn="l" indent="0" marL="0">
              <a:buNone/>
            </a:pPr>
            <a:r>
              <a:rPr lang="en-US" sz="941" u="sng" dirty="0">
                <a:solidFill>
                  <a:srgbClr val="0C0B0A"/>
                </a:solidFill>
                <a:latin typeface="Anek Latin" pitchFamily="34" charset="0"/>
                <a:ea typeface="Anek Latin" pitchFamily="34" charset="-122"/>
                <a:cs typeface="Anek Latin" pitchFamily="34" charset="-120"/>
                <a:hlinkClick r:id="rId6" invalidUrl="" action="" tgtFrame="" tooltip="" history="1" highlightClick="0" endSnd="0">
                  <a:extLst>
                    <a:ext uri="{A12FA001-AC4F-418D-AE19-62706E023703}">
                      <ahyp:hlinkClr xmlns:ahyp="http://schemas.microsoft.com/office/drawing/2018/hyperlinkcolor" val="tx"/>
                    </a:ext>
                  </a:extLst>
                </a:hlinkClick>
              </a:rPr>
              <a:t>CompanyData</a:t>
            </a:r>
            <a:pPr algn="l" indent="0" marL="0">
              <a:buNone/>
            </a:pPr>
            <a:r>
              <a:rPr lang="en-US" sz="941" dirty="0">
                <a:solidFill>
                  <a:srgbClr val="48443E"/>
                </a:solidFill>
                <a:latin typeface="Anek Latin" pitchFamily="34" charset="0"/>
                <a:ea typeface="Anek Latin" pitchFamily="34" charset="-122"/>
                <a:cs typeface="Anek Latin" pitchFamily="34" charset="-120"/>
              </a:rPr>
              <a:t> ·</a:t>
            </a:r>
            <a:pPr algn="l" indent="0" marL="0">
              <a:buNone/>
            </a:pPr>
            <a:r>
              <a:rPr lang="en-US" sz="941" u="sng" dirty="0">
                <a:solidFill>
                  <a:srgbClr val="0C0B0A"/>
                </a:solidFill>
                <a:latin typeface="Anek Latin" pitchFamily="34" charset="0"/>
                <a:ea typeface="Anek Latin" pitchFamily="34" charset="-122"/>
                <a:cs typeface="Anek Latin" pitchFamily="34" charset="-120"/>
                <a:hlinkClick r:id="rId7" invalidUrl="" action="" tgtFrame="" tooltip="" history="1" highlightClick="0" endSnd="0">
                  <a:extLst>
                    <a:ext uri="{A12FA001-AC4F-418D-AE19-62706E023703}">
                      <ahyp:hlinkClr xmlns:ahyp="http://schemas.microsoft.com/office/drawing/2018/hyperlinkcolor" val="tx"/>
                    </a:ext>
                  </a:extLst>
                </a:hlinkClick>
              </a:rPr>
              <a:t> RevenueBase</a:t>
            </a:r>
            <a:endParaRPr lang="en-US" sz="941" dirty="0"/>
          </a:p>
        </p:txBody>
      </p:sp>
      <p:sp>
        <p:nvSpPr>
          <p:cNvPr id="23" name="Text 21"/>
          <p:cNvSpPr/>
          <p:nvPr/>
        </p:nvSpPr>
        <p:spPr>
          <a:xfrm>
            <a:off x="10844957" y="2362349"/>
            <a:ext cx="565845" cy="142875"/>
          </a:xfrm>
          <a:prstGeom prst="rect">
            <a:avLst/>
          </a:prstGeom>
          <a:noFill/>
          <a:ln/>
        </p:spPr>
        <p:txBody>
          <a:bodyPr wrap="none" lIns="0" tIns="0" rIns="0" bIns="0" rtlCol="0" anchor="ctr"/>
          <a:lstStyle/>
          <a:p>
            <a:pPr algn="l" indent="0" marL="0">
              <a:buNone/>
            </a:pPr>
            <a:r>
              <a:rPr lang="en-US" sz="866" dirty="0">
                <a:solidFill>
                  <a:srgbClr val="7B756C"/>
                </a:solidFill>
                <a:latin typeface="IBM Plex Mono" pitchFamily="34" charset="0"/>
                <a:ea typeface="IBM Plex Mono" pitchFamily="34" charset="-122"/>
                <a:cs typeface="IBM Plex Mono" pitchFamily="34" charset="-120"/>
              </a:rPr>
              <a:t>Oct 2026</a:t>
            </a:r>
            <a:endParaRPr lang="en-US" sz="866" dirty="0"/>
          </a:p>
        </p:txBody>
      </p:sp>
      <p:sp>
        <p:nvSpPr>
          <p:cNvPr id="24" name="Text 22"/>
          <p:cNvSpPr/>
          <p:nvPr/>
        </p:nvSpPr>
        <p:spPr>
          <a:xfrm>
            <a:off x="511969" y="2658368"/>
            <a:ext cx="927497" cy="133350"/>
          </a:xfrm>
          <a:prstGeom prst="rect">
            <a:avLst/>
          </a:prstGeom>
          <a:noFill/>
          <a:ln/>
        </p:spPr>
        <p:txBody>
          <a:bodyPr wrap="none" lIns="0" tIns="0" rIns="0" bIns="0" rtlCol="0" anchor="ctr"/>
          <a:lstStyle/>
          <a:p>
            <a:pPr algn="l" indent="0" marL="0">
              <a:buNone/>
            </a:pPr>
            <a:r>
              <a:rPr lang="en-US" sz="941" b="1" dirty="0">
                <a:solidFill>
                  <a:srgbClr val="0C0B0A"/>
                </a:solidFill>
                <a:latin typeface="Anek Latin" pitchFamily="34" charset="0"/>
                <a:ea typeface="Anek Latin" pitchFamily="34" charset="-122"/>
                <a:cs typeface="Anek Latin" pitchFamily="34" charset="-120"/>
              </a:rPr>
              <a:t>2,350 · ₹3.6 lakh</a:t>
            </a:r>
            <a:endParaRPr lang="en-US" sz="941" dirty="0"/>
          </a:p>
        </p:txBody>
      </p:sp>
      <p:sp>
        <p:nvSpPr>
          <p:cNvPr id="25" name="Text 23"/>
          <p:cNvSpPr/>
          <p:nvPr/>
        </p:nvSpPr>
        <p:spPr>
          <a:xfrm>
            <a:off x="2214116" y="2658368"/>
            <a:ext cx="4734074" cy="133350"/>
          </a:xfrm>
          <a:prstGeom prst="rect">
            <a:avLst/>
          </a:prstGeom>
          <a:noFill/>
          <a:ln/>
        </p:spPr>
        <p:txBody>
          <a:bodyPr wrap="none" lIns="0" tIns="0" rIns="0" bIns="0" rtlCol="0" anchor="ctr"/>
          <a:lstStyle/>
          <a:p>
            <a:pPr algn="l" indent="0" marL="0">
              <a:buNone/>
            </a:pPr>
            <a:r>
              <a:rPr lang="en-US" sz="941" dirty="0">
                <a:solidFill>
                  <a:srgbClr val="48443E"/>
                </a:solidFill>
                <a:latin typeface="Anek Latin" pitchFamily="34" charset="0"/>
                <a:ea typeface="Anek Latin" pitchFamily="34" charset="-122"/>
                <a:cs typeface="Anek Latin" pitchFamily="34" charset="-120"/>
              </a:rPr>
              <a:t>Tracxn paying accounts, up 16% in a year, and revenue per account a year (₹21.1 crore a quarter)</a:t>
            </a:r>
            <a:endParaRPr lang="en-US" sz="941" dirty="0"/>
          </a:p>
        </p:txBody>
      </p:sp>
      <p:sp>
        <p:nvSpPr>
          <p:cNvPr id="26" name="Text 24"/>
          <p:cNvSpPr/>
          <p:nvPr/>
        </p:nvSpPr>
        <p:spPr>
          <a:xfrm>
            <a:off x="8509248" y="2658368"/>
            <a:ext cx="1711523" cy="133350"/>
          </a:xfrm>
          <a:prstGeom prst="rect">
            <a:avLst/>
          </a:prstGeom>
          <a:noFill/>
          <a:ln/>
        </p:spPr>
        <p:txBody>
          <a:bodyPr wrap="none" lIns="0" tIns="0" rIns="0" bIns="0" rtlCol="0" anchor="ctr"/>
          <a:lstStyle/>
          <a:p>
            <a:pPr algn="l" indent="0" marL="0">
              <a:buNone/>
            </a:pPr>
            <a:r>
              <a:rPr lang="en-US" sz="941" u="sng" dirty="0">
                <a:solidFill>
                  <a:srgbClr val="0C0B0A"/>
                </a:solidFill>
                <a:latin typeface="Anek Latin" pitchFamily="34" charset="0"/>
                <a:ea typeface="Anek Latin" pitchFamily="34" charset="-122"/>
                <a:cs typeface="Anek Latin" pitchFamily="34" charset="-120"/>
                <a:hlinkClick r:id="rId8" invalidUrl="" action="" tgtFrame="" tooltip="" history="1" highlightClick="0" endSnd="0">
                  <a:extLst>
                    <a:ext uri="{A12FA001-AC4F-418D-AE19-62706E023703}">
                      <ahyp:hlinkClr xmlns:ahyp="http://schemas.microsoft.com/office/drawing/2018/hyperlinkcolor" val="tx"/>
                    </a:ext>
                  </a:extLst>
                </a:hlinkClick>
              </a:rPr>
              <a:t>Tracxn Q1 FY27 investor deck, NSE</a:t>
            </a:r>
            <a:endParaRPr lang="en-US" sz="941" dirty="0"/>
          </a:p>
        </p:txBody>
      </p:sp>
      <p:sp>
        <p:nvSpPr>
          <p:cNvPr id="27" name="Text 25"/>
          <p:cNvSpPr/>
          <p:nvPr/>
        </p:nvSpPr>
        <p:spPr>
          <a:xfrm>
            <a:off x="10844957" y="2648843"/>
            <a:ext cx="565845" cy="142875"/>
          </a:xfrm>
          <a:prstGeom prst="rect">
            <a:avLst/>
          </a:prstGeom>
          <a:noFill/>
          <a:ln/>
        </p:spPr>
        <p:txBody>
          <a:bodyPr wrap="none" lIns="0" tIns="0" rIns="0" bIns="0" rtlCol="0" anchor="ctr"/>
          <a:lstStyle/>
          <a:p>
            <a:pPr algn="l" indent="0" marL="0">
              <a:buNone/>
            </a:pPr>
            <a:r>
              <a:rPr lang="en-US" sz="866" dirty="0">
                <a:solidFill>
                  <a:srgbClr val="7B756C"/>
                </a:solidFill>
                <a:latin typeface="IBM Plex Mono" pitchFamily="34" charset="0"/>
                <a:ea typeface="IBM Plex Mono" pitchFamily="34" charset="-122"/>
                <a:cs typeface="IBM Plex Mono" pitchFamily="34" charset="-120"/>
              </a:rPr>
              <a:t>Jun 2026</a:t>
            </a:r>
            <a:endParaRPr lang="en-US" sz="866" dirty="0"/>
          </a:p>
        </p:txBody>
      </p:sp>
      <p:sp>
        <p:nvSpPr>
          <p:cNvPr id="28" name="Text 26"/>
          <p:cNvSpPr/>
          <p:nvPr/>
        </p:nvSpPr>
        <p:spPr>
          <a:xfrm>
            <a:off x="511969" y="2944862"/>
            <a:ext cx="316409" cy="133350"/>
          </a:xfrm>
          <a:prstGeom prst="rect">
            <a:avLst/>
          </a:prstGeom>
          <a:noFill/>
          <a:ln/>
        </p:spPr>
        <p:txBody>
          <a:bodyPr wrap="none" lIns="0" tIns="0" rIns="0" bIns="0" rtlCol="0" anchor="ctr"/>
          <a:lstStyle/>
          <a:p>
            <a:pPr algn="l" indent="0" marL="0">
              <a:buNone/>
            </a:pPr>
            <a:r>
              <a:rPr lang="en-US" sz="941" b="1" dirty="0">
                <a:solidFill>
                  <a:srgbClr val="0C0B0A"/>
                </a:solidFill>
                <a:latin typeface="Anek Latin" pitchFamily="34" charset="0"/>
                <a:ea typeface="Anek Latin" pitchFamily="34" charset="-122"/>
                <a:cs typeface="Anek Latin" pitchFamily="34" charset="-120"/>
              </a:rPr>
              <a:t>200+</a:t>
            </a:r>
            <a:endParaRPr lang="en-US" sz="941" dirty="0"/>
          </a:p>
        </p:txBody>
      </p:sp>
      <p:sp>
        <p:nvSpPr>
          <p:cNvPr id="29" name="Text 27"/>
          <p:cNvSpPr/>
          <p:nvPr/>
        </p:nvSpPr>
        <p:spPr>
          <a:xfrm>
            <a:off x="2214116" y="2944862"/>
            <a:ext cx="1568053" cy="133350"/>
          </a:xfrm>
          <a:prstGeom prst="rect">
            <a:avLst/>
          </a:prstGeom>
          <a:noFill/>
          <a:ln/>
        </p:spPr>
        <p:txBody>
          <a:bodyPr wrap="none" lIns="0" tIns="0" rIns="0" bIns="0" rtlCol="0" anchor="ctr"/>
          <a:lstStyle/>
          <a:p>
            <a:pPr algn="l" indent="0" marL="0">
              <a:buNone/>
            </a:pPr>
            <a:r>
              <a:rPr lang="en-US" sz="941" dirty="0">
                <a:solidFill>
                  <a:srgbClr val="48443E"/>
                </a:solidFill>
                <a:latin typeface="Anek Latin" pitchFamily="34" charset="0"/>
                <a:ea typeface="Anek Latin" pitchFamily="34" charset="-122"/>
                <a:cs typeface="Anek Latin" pitchFamily="34" charset="-120"/>
              </a:rPr>
              <a:t>Prewave enterprise customers</a:t>
            </a:r>
            <a:endParaRPr lang="en-US" sz="941" dirty="0"/>
          </a:p>
        </p:txBody>
      </p:sp>
      <p:sp>
        <p:nvSpPr>
          <p:cNvPr id="30" name="Text 28"/>
          <p:cNvSpPr/>
          <p:nvPr/>
        </p:nvSpPr>
        <p:spPr>
          <a:xfrm>
            <a:off x="8509248" y="2944862"/>
            <a:ext cx="572839" cy="133350"/>
          </a:xfrm>
          <a:prstGeom prst="rect">
            <a:avLst/>
          </a:prstGeom>
          <a:noFill/>
          <a:ln/>
        </p:spPr>
        <p:txBody>
          <a:bodyPr wrap="none" lIns="0" tIns="0" rIns="0" bIns="0" rtlCol="0" anchor="ctr"/>
          <a:lstStyle/>
          <a:p>
            <a:pPr algn="l" indent="0" marL="0">
              <a:buNone/>
            </a:pPr>
            <a:r>
              <a:rPr lang="en-US" sz="941" u="sng" dirty="0">
                <a:solidFill>
                  <a:srgbClr val="0C0B0A"/>
                </a:solidFill>
                <a:latin typeface="Anek Latin" pitchFamily="34" charset="0"/>
                <a:ea typeface="Anek Latin" pitchFamily="34" charset="-122"/>
                <a:cs typeface="Anek Latin" pitchFamily="34" charset="-120"/>
                <a:hlinkClick r:id="rId9" invalidUrl="" action="" tgtFrame="" tooltip="" history="1" highlightClick="0" endSnd="0">
                  <a:extLst>
                    <a:ext uri="{A12FA001-AC4F-418D-AE19-62706E023703}">
                      <ahyp:hlinkClr xmlns:ahyp="http://schemas.microsoft.com/office/drawing/2018/hyperlinkcolor" val="tx"/>
                    </a:ext>
                  </a:extLst>
                </a:hlinkClick>
              </a:rPr>
              <a:t>prewave.ai</a:t>
            </a:r>
            <a:endParaRPr lang="en-US" sz="941" dirty="0"/>
          </a:p>
        </p:txBody>
      </p:sp>
      <p:sp>
        <p:nvSpPr>
          <p:cNvPr id="31" name="Text 29"/>
          <p:cNvSpPr/>
          <p:nvPr/>
        </p:nvSpPr>
        <p:spPr>
          <a:xfrm>
            <a:off x="10844957" y="2935337"/>
            <a:ext cx="565845" cy="142875"/>
          </a:xfrm>
          <a:prstGeom prst="rect">
            <a:avLst/>
          </a:prstGeom>
          <a:noFill/>
          <a:ln/>
        </p:spPr>
        <p:txBody>
          <a:bodyPr wrap="none" lIns="0" tIns="0" rIns="0" bIns="0" rtlCol="0" anchor="ctr"/>
          <a:lstStyle/>
          <a:p>
            <a:pPr algn="l" indent="0" marL="0">
              <a:buNone/>
            </a:pPr>
            <a:r>
              <a:rPr lang="en-US" sz="866" dirty="0">
                <a:solidFill>
                  <a:srgbClr val="7B756C"/>
                </a:solidFill>
                <a:latin typeface="IBM Plex Mono" pitchFamily="34" charset="0"/>
                <a:ea typeface="IBM Plex Mono" pitchFamily="34" charset="-122"/>
                <a:cs typeface="IBM Plex Mono" pitchFamily="34" charset="-120"/>
              </a:rPr>
              <a:t>Oct 2026</a:t>
            </a:r>
            <a:endParaRPr lang="en-US" sz="866" dirty="0"/>
          </a:p>
        </p:txBody>
      </p:sp>
      <p:sp>
        <p:nvSpPr>
          <p:cNvPr id="32" name="Text 30"/>
          <p:cNvSpPr/>
          <p:nvPr/>
        </p:nvSpPr>
        <p:spPr>
          <a:xfrm>
            <a:off x="511969" y="3231356"/>
            <a:ext cx="940445" cy="133350"/>
          </a:xfrm>
          <a:prstGeom prst="rect">
            <a:avLst/>
          </a:prstGeom>
          <a:noFill/>
          <a:ln/>
        </p:spPr>
        <p:txBody>
          <a:bodyPr wrap="none" lIns="0" tIns="0" rIns="0" bIns="0" rtlCol="0" anchor="ctr"/>
          <a:lstStyle/>
          <a:p>
            <a:pPr algn="l" indent="0" marL="0">
              <a:buNone/>
            </a:pPr>
            <a:r>
              <a:rPr lang="en-US" sz="941" b="1" dirty="0">
                <a:solidFill>
                  <a:srgbClr val="0C0B0A"/>
                </a:solidFill>
                <a:latin typeface="Anek Latin" pitchFamily="34" charset="0"/>
                <a:ea typeface="Anek Latin" pitchFamily="34" charset="-122"/>
                <a:cs typeface="Anek Latin" pitchFamily="34" charset="-120"/>
              </a:rPr>
              <a:t>6,500+ · ~$200M</a:t>
            </a:r>
            <a:endParaRPr lang="en-US" sz="941" dirty="0"/>
          </a:p>
        </p:txBody>
      </p:sp>
      <p:sp>
        <p:nvSpPr>
          <p:cNvPr id="33" name="Text 31"/>
          <p:cNvSpPr/>
          <p:nvPr/>
        </p:nvSpPr>
        <p:spPr>
          <a:xfrm>
            <a:off x="2214116" y="3231356"/>
            <a:ext cx="4054227" cy="133350"/>
          </a:xfrm>
          <a:prstGeom prst="rect">
            <a:avLst/>
          </a:prstGeom>
          <a:noFill/>
          <a:ln/>
        </p:spPr>
        <p:txBody>
          <a:bodyPr wrap="none" lIns="0" tIns="0" rIns="0" bIns="0" rtlCol="0" anchor="ctr"/>
          <a:lstStyle/>
          <a:p>
            <a:pPr algn="l" indent="0" marL="0">
              <a:buNone/>
            </a:pPr>
            <a:r>
              <a:rPr lang="en-US" sz="941" dirty="0">
                <a:solidFill>
                  <a:srgbClr val="48443E"/>
                </a:solidFill>
                <a:latin typeface="Anek Latin" pitchFamily="34" charset="0"/>
                <a:ea typeface="Anek Latin" pitchFamily="34" charset="-122"/>
                <a:cs typeface="Anek Latin" pitchFamily="34" charset="-120"/>
              </a:rPr>
              <a:t>AlphaSense customers and Dataminr’s annual recurring revenue, both cited in A3</a:t>
            </a:r>
            <a:endParaRPr lang="en-US" sz="941" dirty="0"/>
          </a:p>
        </p:txBody>
      </p:sp>
      <p:sp>
        <p:nvSpPr>
          <p:cNvPr id="34" name="Text 32"/>
          <p:cNvSpPr/>
          <p:nvPr/>
        </p:nvSpPr>
        <p:spPr>
          <a:xfrm>
            <a:off x="8509248" y="3231356"/>
            <a:ext cx="1157139" cy="133350"/>
          </a:xfrm>
          <a:prstGeom prst="rect">
            <a:avLst/>
          </a:prstGeom>
          <a:noFill/>
          <a:ln/>
        </p:spPr>
        <p:txBody>
          <a:bodyPr wrap="none" lIns="0" tIns="0" rIns="0" bIns="0" rtlCol="0" anchor="ctr"/>
          <a:lstStyle/>
          <a:p>
            <a:pPr algn="l" indent="0" marL="0">
              <a:buNone/>
            </a:pPr>
            <a:r>
              <a:rPr lang="en-US" sz="941" u="sng" dirty="0">
                <a:solidFill>
                  <a:srgbClr val="0C0B0A"/>
                </a:solidFill>
                <a:latin typeface="Anek Latin" pitchFamily="34" charset="0"/>
                <a:ea typeface="Anek Latin" pitchFamily="34" charset="-122"/>
                <a:cs typeface="Anek Latin" pitchFamily="34" charset="-120"/>
                <a:hlinkClick r:id="rId10" invalidUrl="" action="" tgtFrame="" tooltip="" history="1" highlightClick="0" endSnd="0">
                  <a:extLst>
                    <a:ext uri="{A12FA001-AC4F-418D-AE19-62706E023703}">
                      <ahyp:hlinkClr xmlns:ahyp="http://schemas.microsoft.com/office/drawing/2018/hyperlinkcolor" val="tx"/>
                    </a:ext>
                  </a:extLst>
                </a:hlinkClick>
              </a:rPr>
              <a:t>AlphaSense</a:t>
            </a:r>
            <a:pPr algn="l" indent="0" marL="0">
              <a:buNone/>
            </a:pPr>
            <a:r>
              <a:rPr lang="en-US" sz="941" dirty="0">
                <a:solidFill>
                  <a:srgbClr val="48443E"/>
                </a:solidFill>
                <a:latin typeface="Anek Latin" pitchFamily="34" charset="0"/>
                <a:ea typeface="Anek Latin" pitchFamily="34" charset="-122"/>
                <a:cs typeface="Anek Latin" pitchFamily="34" charset="-120"/>
              </a:rPr>
              <a:t> ·</a:t>
            </a:r>
            <a:pPr algn="l" indent="0" marL="0">
              <a:buNone/>
            </a:pPr>
            <a:r>
              <a:rPr lang="en-US" sz="941" u="sng" dirty="0">
                <a:solidFill>
                  <a:srgbClr val="0C0B0A"/>
                </a:solidFill>
                <a:latin typeface="Anek Latin" pitchFamily="34" charset="0"/>
                <a:ea typeface="Anek Latin" pitchFamily="34" charset="-122"/>
                <a:cs typeface="Anek Latin" pitchFamily="34" charset="-120"/>
                <a:hlinkClick r:id="rId11" invalidUrl="" action="" tgtFrame="" tooltip="" history="1" highlightClick="0" endSnd="0">
                  <a:extLst>
                    <a:ext uri="{A12FA001-AC4F-418D-AE19-62706E023703}">
                      <ahyp:hlinkClr xmlns:ahyp="http://schemas.microsoft.com/office/drawing/2018/hyperlinkcolor" val="tx"/>
                    </a:ext>
                  </a:extLst>
                </a:hlinkClick>
              </a:rPr>
              <a:t> Dataminr</a:t>
            </a:r>
            <a:endParaRPr lang="en-US" sz="941" dirty="0"/>
          </a:p>
        </p:txBody>
      </p:sp>
      <p:sp>
        <p:nvSpPr>
          <p:cNvPr id="35" name="Text 33"/>
          <p:cNvSpPr/>
          <p:nvPr/>
        </p:nvSpPr>
        <p:spPr>
          <a:xfrm>
            <a:off x="10844957" y="3221831"/>
            <a:ext cx="301972" cy="142875"/>
          </a:xfrm>
          <a:prstGeom prst="rect">
            <a:avLst/>
          </a:prstGeom>
          <a:noFill/>
          <a:ln/>
        </p:spPr>
        <p:txBody>
          <a:bodyPr wrap="none" lIns="0" tIns="0" rIns="0" bIns="0" rtlCol="0" anchor="ctr"/>
          <a:lstStyle/>
          <a:p>
            <a:pPr algn="l" indent="0" marL="0">
              <a:buNone/>
            </a:pPr>
            <a:r>
              <a:rPr lang="en-US" sz="866" dirty="0">
                <a:solidFill>
                  <a:srgbClr val="7B756C"/>
                </a:solidFill>
                <a:latin typeface="IBM Plex Mono" pitchFamily="34" charset="0"/>
                <a:ea typeface="IBM Plex Mono" pitchFamily="34" charset="-122"/>
                <a:cs typeface="IBM Plex Mono" pitchFamily="34" charset="-120"/>
              </a:rPr>
              <a:t>2025</a:t>
            </a:r>
            <a:endParaRPr lang="en-US" sz="866" dirty="0"/>
          </a:p>
        </p:txBody>
      </p:sp>
      <p:sp>
        <p:nvSpPr>
          <p:cNvPr id="36" name="Text 34"/>
          <p:cNvSpPr/>
          <p:nvPr/>
        </p:nvSpPr>
        <p:spPr>
          <a:xfrm>
            <a:off x="511969" y="3517850"/>
            <a:ext cx="625525" cy="133350"/>
          </a:xfrm>
          <a:prstGeom prst="rect">
            <a:avLst/>
          </a:prstGeom>
          <a:noFill/>
          <a:ln/>
        </p:spPr>
        <p:txBody>
          <a:bodyPr wrap="none" lIns="0" tIns="0" rIns="0" bIns="0" rtlCol="0" anchor="ctr"/>
          <a:lstStyle/>
          <a:p>
            <a:pPr algn="l" indent="0" marL="0">
              <a:buNone/>
            </a:pPr>
            <a:r>
              <a:rPr lang="en-US" sz="941" b="1" dirty="0">
                <a:solidFill>
                  <a:srgbClr val="0C0B0A"/>
                </a:solidFill>
                <a:latin typeface="Anek Latin" pitchFamily="34" charset="0"/>
                <a:ea typeface="Anek Latin" pitchFamily="34" charset="-122"/>
                <a:cs typeface="Anek Latin" pitchFamily="34" charset="-120"/>
              </a:rPr>
              <a:t>42 · 82 · 27</a:t>
            </a:r>
            <a:endParaRPr lang="en-US" sz="941" dirty="0"/>
          </a:p>
        </p:txBody>
      </p:sp>
      <p:sp>
        <p:nvSpPr>
          <p:cNvPr id="37" name="Text 35"/>
          <p:cNvSpPr/>
          <p:nvPr/>
        </p:nvSpPr>
        <p:spPr>
          <a:xfrm>
            <a:off x="2214116" y="3517850"/>
            <a:ext cx="3677394" cy="133350"/>
          </a:xfrm>
          <a:prstGeom prst="rect">
            <a:avLst/>
          </a:prstGeom>
          <a:noFill/>
          <a:ln/>
        </p:spPr>
        <p:txBody>
          <a:bodyPr wrap="none" lIns="0" tIns="0" rIns="0" bIns="0" rtlCol="0" anchor="ctr"/>
          <a:lstStyle/>
          <a:p>
            <a:pPr algn="l" indent="0" marL="0">
              <a:buNone/>
            </a:pPr>
            <a:r>
              <a:rPr lang="en-US" sz="941" dirty="0">
                <a:solidFill>
                  <a:srgbClr val="48443E"/>
                </a:solidFill>
                <a:latin typeface="Anek Latin" pitchFamily="34" charset="0"/>
                <a:ea typeface="Anek Latin" pitchFamily="34" charset="-122"/>
                <a:cs typeface="Anek Latin" pitchFamily="34" charset="-120"/>
              </a:rPr>
              <a:t>Effects traced, companies within reach and stock calls in one real analysis</a:t>
            </a:r>
            <a:endParaRPr lang="en-US" sz="941" dirty="0"/>
          </a:p>
        </p:txBody>
      </p:sp>
      <p:sp>
        <p:nvSpPr>
          <p:cNvPr id="38" name="Text 36"/>
          <p:cNvSpPr/>
          <p:nvPr/>
        </p:nvSpPr>
        <p:spPr>
          <a:xfrm>
            <a:off x="8509248" y="3517850"/>
            <a:ext cx="1428452" cy="133350"/>
          </a:xfrm>
          <a:prstGeom prst="rect">
            <a:avLst/>
          </a:prstGeom>
          <a:noFill/>
          <a:ln/>
        </p:spPr>
        <p:txBody>
          <a:bodyPr wrap="none" lIns="0" tIns="0" rIns="0" bIns="0" rtlCol="0" anchor="ctr"/>
          <a:lstStyle/>
          <a:p>
            <a:pPr algn="l" indent="0" marL="0">
              <a:buNone/>
            </a:pPr>
            <a:r>
              <a:rPr lang="en-US" sz="941" dirty="0">
                <a:solidFill>
                  <a:srgbClr val="48443E"/>
                </a:solidFill>
                <a:latin typeface="Anek Latin" pitchFamily="34" charset="0"/>
                <a:ea typeface="Anek Latin" pitchFamily="34" charset="-122"/>
                <a:cs typeface="Anek Latin" pitchFamily="34" charset="-120"/>
              </a:rPr>
              <a:t>Oozh database, final backup</a:t>
            </a:r>
            <a:endParaRPr lang="en-US" sz="941" dirty="0"/>
          </a:p>
        </p:txBody>
      </p:sp>
      <p:sp>
        <p:nvSpPr>
          <p:cNvPr id="39" name="Text 37"/>
          <p:cNvSpPr/>
          <p:nvPr/>
        </p:nvSpPr>
        <p:spPr>
          <a:xfrm>
            <a:off x="10844957" y="3508325"/>
            <a:ext cx="565845" cy="142875"/>
          </a:xfrm>
          <a:prstGeom prst="rect">
            <a:avLst/>
          </a:prstGeom>
          <a:noFill/>
          <a:ln/>
        </p:spPr>
        <p:txBody>
          <a:bodyPr wrap="none" lIns="0" tIns="0" rIns="0" bIns="0" rtlCol="0" anchor="ctr"/>
          <a:lstStyle/>
          <a:p>
            <a:pPr algn="l" indent="0" marL="0">
              <a:buNone/>
            </a:pPr>
            <a:r>
              <a:rPr lang="en-US" sz="866" dirty="0">
                <a:solidFill>
                  <a:srgbClr val="7B756C"/>
                </a:solidFill>
                <a:latin typeface="IBM Plex Mono" pitchFamily="34" charset="0"/>
                <a:ea typeface="IBM Plex Mono" pitchFamily="34" charset="-122"/>
                <a:cs typeface="IBM Plex Mono" pitchFamily="34" charset="-120"/>
              </a:rPr>
              <a:t>Aug 2026</a:t>
            </a:r>
            <a:endParaRPr lang="en-US" sz="866" dirty="0"/>
          </a:p>
        </p:txBody>
      </p:sp>
      <p:sp>
        <p:nvSpPr>
          <p:cNvPr id="40" name="Text 38"/>
          <p:cNvSpPr/>
          <p:nvPr/>
        </p:nvSpPr>
        <p:spPr>
          <a:xfrm>
            <a:off x="743396" y="6438305"/>
            <a:ext cx="302568" cy="133350"/>
          </a:xfrm>
          <a:prstGeom prst="rect">
            <a:avLst/>
          </a:prstGeom>
          <a:noFill/>
          <a:ln/>
        </p:spPr>
        <p:txBody>
          <a:bodyPr wrap="none" lIns="0" tIns="0" rIns="0" bIns="0" rtlCol="0" anchor="ctr"/>
          <a:lstStyle/>
          <a:p>
            <a:pPr algn="l" indent="0" marL="0">
              <a:buNone/>
            </a:pPr>
            <a:r>
              <a:rPr lang="en-US" sz="941" b="1" spc="-9" kern="0" dirty="0">
                <a:solidFill>
                  <a:srgbClr val="0C0B0A"/>
                </a:solidFill>
                <a:latin typeface="Anek Latin" pitchFamily="34" charset="0"/>
                <a:ea typeface="Anek Latin" pitchFamily="34" charset="-122"/>
                <a:cs typeface="Anek Latin" pitchFamily="34" charset="-120"/>
              </a:rPr>
              <a:t>Oozh</a:t>
            </a:r>
            <a:endParaRPr lang="en-US" sz="941" dirty="0"/>
          </a:p>
        </p:txBody>
      </p:sp>
      <p:sp>
        <p:nvSpPr>
          <p:cNvPr id="41" name="Text 39"/>
          <p:cNvSpPr/>
          <p:nvPr/>
        </p:nvSpPr>
        <p:spPr>
          <a:xfrm>
            <a:off x="11560076" y="6438454"/>
            <a:ext cx="158055" cy="133350"/>
          </a:xfrm>
          <a:prstGeom prst="rect">
            <a:avLst/>
          </a:prstGeom>
          <a:noFill/>
          <a:ln/>
        </p:spPr>
        <p:txBody>
          <a:bodyPr wrap="none" lIns="0" tIns="0" rIns="0" bIns="0" rtlCol="0" anchor="ctr"/>
          <a:lstStyle/>
          <a:p>
            <a:pPr algn="l" indent="0" marL="0">
              <a:buNone/>
            </a:pPr>
            <a:r>
              <a:rPr lang="en-US" sz="787" dirty="0">
                <a:solidFill>
                  <a:srgbClr val="7B756C"/>
                </a:solidFill>
                <a:latin typeface="IBM Plex Mono" pitchFamily="34" charset="0"/>
                <a:ea typeface="IBM Plex Mono" pitchFamily="34" charset="-122"/>
                <a:cs typeface="IBM Plex Mono" pitchFamily="34" charset="-120"/>
              </a:rPr>
              <a:t>A1</a:t>
            </a:r>
            <a:endParaRPr lang="en-US" sz="787"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511969" y="409129"/>
            <a:ext cx="3086100" cy="142875"/>
          </a:xfrm>
          <a:prstGeom prst="rect">
            <a:avLst/>
          </a:prstGeom>
          <a:noFill/>
          <a:ln/>
        </p:spPr>
        <p:txBody>
          <a:bodyPr wrap="none" lIns="0" tIns="0" rIns="0" bIns="0" rtlCol="0" anchor="ctr"/>
          <a:lstStyle/>
          <a:p>
            <a:pPr algn="l" indent="0" marL="0">
              <a:buNone/>
            </a:pPr>
            <a:r>
              <a:rPr lang="en-US" sz="1037" b="1" spc="332" kern="0" dirty="0">
                <a:solidFill>
                  <a:srgbClr val="48443E"/>
                </a:solidFill>
                <a:latin typeface="Anek Latin" pitchFamily="34" charset="0"/>
                <a:ea typeface="Anek Latin" pitchFamily="34" charset="-122"/>
                <a:cs typeface="Anek Latin" pitchFamily="34" charset="-120"/>
              </a:rPr>
              <a:t>APPENDIX · A2 · RETAIL MARKET</a:t>
            </a:r>
            <a:endParaRPr lang="en-US" sz="1037" dirty="0"/>
          </a:p>
        </p:txBody>
      </p:sp>
      <p:sp>
        <p:nvSpPr>
          <p:cNvPr id="3" name="Text 1"/>
          <p:cNvSpPr/>
          <p:nvPr/>
        </p:nvSpPr>
        <p:spPr>
          <a:xfrm>
            <a:off x="511969" y="704255"/>
            <a:ext cx="6279952" cy="371475"/>
          </a:xfrm>
          <a:prstGeom prst="rect">
            <a:avLst/>
          </a:prstGeom>
          <a:noFill/>
          <a:ln/>
        </p:spPr>
        <p:txBody>
          <a:bodyPr wrap="none" lIns="0" tIns="0" rIns="0" bIns="0" rtlCol="0" anchor="ctr"/>
          <a:lstStyle/>
          <a:p>
            <a:pPr algn="l" indent="0" marL="0">
              <a:buNone/>
            </a:pPr>
            <a:r>
              <a:rPr lang="en-US" sz="2640" b="1" spc="-63" kern="0" dirty="0">
                <a:solidFill>
                  <a:srgbClr val="0C0B0A"/>
                </a:solidFill>
                <a:latin typeface="Anek Latin" pitchFamily="34" charset="0"/>
                <a:ea typeface="Anek Latin" pitchFamily="34" charset="-122"/>
                <a:cs typeface="Anek Latin" pitchFamily="34" charset="-120"/>
              </a:rPr>
              <a:t>The numbers behind 10,000 subscribers</a:t>
            </a:r>
            <a:endParaRPr lang="en-US" sz="2640" dirty="0"/>
          </a:p>
        </p:txBody>
      </p:sp>
      <p:sp>
        <p:nvSpPr>
          <p:cNvPr id="4" name="Text 2"/>
          <p:cNvSpPr/>
          <p:nvPr/>
        </p:nvSpPr>
        <p:spPr>
          <a:xfrm>
            <a:off x="765870" y="1449586"/>
            <a:ext cx="235000" cy="123825"/>
          </a:xfrm>
          <a:prstGeom prst="rect">
            <a:avLst/>
          </a:prstGeom>
          <a:noFill/>
          <a:ln/>
        </p:spPr>
        <p:txBody>
          <a:bodyPr wrap="none" lIns="0" tIns="0" rIns="0" bIns="0" rtlCol="0" anchor="ctr"/>
          <a:lstStyle/>
          <a:p>
            <a:pPr algn="l" indent="0" marL="0">
              <a:buNone/>
            </a:pPr>
            <a:r>
              <a:rPr lang="en-US" sz="749" b="1" spc="67" kern="0" dirty="0">
                <a:solidFill>
                  <a:srgbClr val="48443E"/>
                </a:solidFill>
                <a:latin typeface="IBM Plex Mono" pitchFamily="34" charset="0"/>
                <a:ea typeface="IBM Plex Mono" pitchFamily="34" charset="-122"/>
                <a:cs typeface="IBM Plex Mono" pitchFamily="34" charset="-120"/>
              </a:rPr>
              <a:t>TAM</a:t>
            </a:r>
            <a:endParaRPr lang="en-US" sz="749" dirty="0"/>
          </a:p>
        </p:txBody>
      </p:sp>
      <p:sp>
        <p:nvSpPr>
          <p:cNvPr id="5" name="Text 3"/>
          <p:cNvSpPr/>
          <p:nvPr/>
        </p:nvSpPr>
        <p:spPr>
          <a:xfrm>
            <a:off x="689372" y="1658838"/>
            <a:ext cx="1224409" cy="295275"/>
          </a:xfrm>
          <a:prstGeom prst="rect">
            <a:avLst/>
          </a:prstGeom>
          <a:noFill/>
          <a:ln/>
        </p:spPr>
        <p:txBody>
          <a:bodyPr wrap="none" lIns="0" tIns="0" rIns="0" bIns="0" rtlCol="0" anchor="ctr"/>
          <a:lstStyle/>
          <a:p>
            <a:pPr algn="l" indent="0" marL="0">
              <a:buNone/>
            </a:pPr>
            <a:r>
              <a:rPr lang="en-US" sz="2112" b="1" spc="-42" kern="0" dirty="0">
                <a:solidFill>
                  <a:srgbClr val="0C0B0A"/>
                </a:solidFill>
                <a:latin typeface="Anek Latin" pitchFamily="34" charset="0"/>
                <a:ea typeface="Anek Latin" pitchFamily="34" charset="-122"/>
                <a:cs typeface="Anek Latin" pitchFamily="34" charset="-120"/>
              </a:rPr>
              <a:t>13.5 crore</a:t>
            </a:r>
            <a:endParaRPr lang="en-US" sz="2112" dirty="0"/>
          </a:p>
        </p:txBody>
      </p:sp>
      <p:sp>
        <p:nvSpPr>
          <p:cNvPr id="6" name="Text 4"/>
          <p:cNvSpPr/>
          <p:nvPr/>
        </p:nvSpPr>
        <p:spPr>
          <a:xfrm>
            <a:off x="689372" y="2025997"/>
            <a:ext cx="3186708" cy="142875"/>
          </a:xfrm>
          <a:prstGeom prst="rect">
            <a:avLst/>
          </a:prstGeom>
          <a:noFill/>
          <a:ln/>
        </p:spPr>
        <p:txBody>
          <a:bodyPr wrap="none" lIns="0" tIns="0" rIns="0" bIns="0" rtlCol="0" anchor="ctr"/>
          <a:lstStyle/>
          <a:p>
            <a:pPr algn="l" indent="0" marL="0">
              <a:buNone/>
            </a:pPr>
            <a:r>
              <a:rPr lang="en-US" sz="1037" dirty="0">
                <a:solidFill>
                  <a:srgbClr val="48443E"/>
                </a:solidFill>
                <a:latin typeface="Anek Latin" pitchFamily="34" charset="0"/>
                <a:ea typeface="Anek Latin" pitchFamily="34" charset="-122"/>
                <a:cs typeface="Anek Latin" pitchFamily="34" charset="-120"/>
              </a:rPr>
              <a:t>Everyone registered to invest on NSE in August 2026. This</a:t>
            </a:r>
            <a:endParaRPr lang="en-US" sz="1037" dirty="0"/>
          </a:p>
        </p:txBody>
      </p:sp>
      <p:sp>
        <p:nvSpPr>
          <p:cNvPr id="7" name="Text 5"/>
          <p:cNvSpPr/>
          <p:nvPr/>
        </p:nvSpPr>
        <p:spPr>
          <a:xfrm>
            <a:off x="689372" y="2212925"/>
            <a:ext cx="3127772" cy="142875"/>
          </a:xfrm>
          <a:prstGeom prst="rect">
            <a:avLst/>
          </a:prstGeom>
          <a:noFill/>
          <a:ln/>
        </p:spPr>
        <p:txBody>
          <a:bodyPr wrap="none" lIns="0" tIns="0" rIns="0" bIns="0" rtlCol="0" anchor="ctr"/>
          <a:lstStyle/>
          <a:p>
            <a:pPr algn="l" indent="0" marL="0">
              <a:buNone/>
            </a:pPr>
            <a:r>
              <a:rPr lang="en-US" sz="1037" dirty="0">
                <a:solidFill>
                  <a:srgbClr val="48443E"/>
                </a:solidFill>
                <a:latin typeface="Anek Latin" pitchFamily="34" charset="0"/>
                <a:ea typeface="Anek Latin" pitchFamily="34" charset="-122"/>
                <a:cs typeface="Anek Latin" pitchFamily="34" charset="-120"/>
              </a:rPr>
              <a:t>is the audience, not the number willing to pay. It grew by</a:t>
            </a:r>
            <a:endParaRPr lang="en-US" sz="1037" dirty="0"/>
          </a:p>
        </p:txBody>
      </p:sp>
      <p:sp>
        <p:nvSpPr>
          <p:cNvPr id="8" name="Text 6"/>
          <p:cNvSpPr/>
          <p:nvPr/>
        </p:nvSpPr>
        <p:spPr>
          <a:xfrm>
            <a:off x="689372" y="2399854"/>
            <a:ext cx="2594818" cy="142875"/>
          </a:xfrm>
          <a:prstGeom prst="rect">
            <a:avLst/>
          </a:prstGeom>
          <a:noFill/>
          <a:ln/>
        </p:spPr>
        <p:txBody>
          <a:bodyPr wrap="none" lIns="0" tIns="0" rIns="0" bIns="0" rtlCol="0" anchor="ctr"/>
          <a:lstStyle/>
          <a:p>
            <a:pPr algn="l" indent="0" marL="0">
              <a:buNone/>
            </a:pPr>
            <a:r>
              <a:rPr lang="en-US" sz="1037" dirty="0">
                <a:solidFill>
                  <a:srgbClr val="48443E"/>
                </a:solidFill>
                <a:latin typeface="Anek Latin" pitchFamily="34" charset="0"/>
                <a:ea typeface="Anek Latin" pitchFamily="34" charset="-122"/>
                <a:cs typeface="Anek Latin" pitchFamily="34" charset="-120"/>
              </a:rPr>
              <a:t>61.6 lakh between April and August 2026 alone.</a:t>
            </a:r>
            <a:endParaRPr lang="en-US" sz="1037" dirty="0"/>
          </a:p>
        </p:txBody>
      </p:sp>
      <p:sp>
        <p:nvSpPr>
          <p:cNvPr id="9" name="Text 7"/>
          <p:cNvSpPr/>
          <p:nvPr/>
        </p:nvSpPr>
        <p:spPr>
          <a:xfrm>
            <a:off x="4553545" y="1449586"/>
            <a:ext cx="235000" cy="123825"/>
          </a:xfrm>
          <a:prstGeom prst="rect">
            <a:avLst/>
          </a:prstGeom>
          <a:noFill/>
          <a:ln/>
        </p:spPr>
        <p:txBody>
          <a:bodyPr wrap="none" lIns="0" tIns="0" rIns="0" bIns="0" rtlCol="0" anchor="ctr"/>
          <a:lstStyle/>
          <a:p>
            <a:pPr algn="l" indent="0" marL="0">
              <a:buNone/>
            </a:pPr>
            <a:r>
              <a:rPr lang="en-US" sz="749" b="1" spc="67" kern="0" dirty="0">
                <a:solidFill>
                  <a:srgbClr val="48443E"/>
                </a:solidFill>
                <a:latin typeface="IBM Plex Mono" pitchFamily="34" charset="0"/>
                <a:ea typeface="IBM Plex Mono" pitchFamily="34" charset="-122"/>
                <a:cs typeface="IBM Plex Mono" pitchFamily="34" charset="-120"/>
              </a:rPr>
              <a:t>SAM</a:t>
            </a:r>
            <a:endParaRPr lang="en-US" sz="749" dirty="0"/>
          </a:p>
        </p:txBody>
      </p:sp>
      <p:sp>
        <p:nvSpPr>
          <p:cNvPr id="10" name="Text 8"/>
          <p:cNvSpPr/>
          <p:nvPr/>
        </p:nvSpPr>
        <p:spPr>
          <a:xfrm>
            <a:off x="4477048" y="1658838"/>
            <a:ext cx="1033611" cy="295275"/>
          </a:xfrm>
          <a:prstGeom prst="rect">
            <a:avLst/>
          </a:prstGeom>
          <a:noFill/>
          <a:ln/>
        </p:spPr>
        <p:txBody>
          <a:bodyPr wrap="none" lIns="0" tIns="0" rIns="0" bIns="0" rtlCol="0" anchor="ctr"/>
          <a:lstStyle/>
          <a:p>
            <a:pPr algn="l" indent="0" marL="0">
              <a:buNone/>
            </a:pPr>
            <a:r>
              <a:rPr lang="en-US" sz="2112" b="1" spc="-42" kern="0" dirty="0">
                <a:solidFill>
                  <a:srgbClr val="0C0B0A"/>
                </a:solidFill>
                <a:latin typeface="Anek Latin" pitchFamily="34" charset="0"/>
                <a:ea typeface="Anek Latin" pitchFamily="34" charset="-122"/>
                <a:cs typeface="Anek Latin" pitchFamily="34" charset="-120"/>
              </a:rPr>
              <a:t>10 lakh+</a:t>
            </a:r>
            <a:endParaRPr lang="en-US" sz="2112" dirty="0"/>
          </a:p>
        </p:txBody>
      </p:sp>
      <p:sp>
        <p:nvSpPr>
          <p:cNvPr id="11" name="Text 9"/>
          <p:cNvSpPr/>
          <p:nvPr/>
        </p:nvSpPr>
        <p:spPr>
          <a:xfrm>
            <a:off x="4477048" y="2025997"/>
            <a:ext cx="2976265" cy="142875"/>
          </a:xfrm>
          <a:prstGeom prst="rect">
            <a:avLst/>
          </a:prstGeom>
          <a:noFill/>
          <a:ln/>
        </p:spPr>
        <p:txBody>
          <a:bodyPr wrap="none" lIns="0" tIns="0" rIns="0" bIns="0" rtlCol="0" anchor="ctr"/>
          <a:lstStyle/>
          <a:p>
            <a:pPr algn="l" indent="0" marL="0">
              <a:buNone/>
            </a:pPr>
            <a:r>
              <a:rPr lang="en-US" sz="1037" dirty="0">
                <a:solidFill>
                  <a:srgbClr val="48443E"/>
                </a:solidFill>
                <a:latin typeface="Anek Latin" pitchFamily="34" charset="0"/>
                <a:ea typeface="Anek Latin" pitchFamily="34" charset="-122"/>
                <a:cs typeface="Anek Latin" pitchFamily="34" charset="-120"/>
              </a:rPr>
              <a:t>Moneycontrol Pro crossed 1 million paid subscribers in</a:t>
            </a:r>
            <a:endParaRPr lang="en-US" sz="1037" dirty="0"/>
          </a:p>
        </p:txBody>
      </p:sp>
      <p:sp>
        <p:nvSpPr>
          <p:cNvPr id="12" name="Text 10"/>
          <p:cNvSpPr/>
          <p:nvPr/>
        </p:nvSpPr>
        <p:spPr>
          <a:xfrm>
            <a:off x="4477048" y="2212925"/>
            <a:ext cx="3127474" cy="142875"/>
          </a:xfrm>
          <a:prstGeom prst="rect">
            <a:avLst/>
          </a:prstGeom>
          <a:noFill/>
          <a:ln/>
        </p:spPr>
        <p:txBody>
          <a:bodyPr wrap="none" lIns="0" tIns="0" rIns="0" bIns="0" rtlCol="0" anchor="ctr"/>
          <a:lstStyle/>
          <a:p>
            <a:pPr algn="l" indent="0" marL="0">
              <a:buNone/>
            </a:pPr>
            <a:r>
              <a:rPr lang="en-US" sz="1037" dirty="0">
                <a:solidFill>
                  <a:srgbClr val="48443E"/>
                </a:solidFill>
                <a:latin typeface="Anek Latin" pitchFamily="34" charset="0"/>
                <a:ea typeface="Anek Latin" pitchFamily="34" charset="-122"/>
                <a:cs typeface="Anek Latin" pitchFamily="34" charset="-120"/>
              </a:rPr>
              <a:t>FY25, which shows Indian investors pay for market news</a:t>
            </a:r>
            <a:endParaRPr lang="en-US" sz="1037" dirty="0"/>
          </a:p>
        </p:txBody>
      </p:sp>
      <p:sp>
        <p:nvSpPr>
          <p:cNvPr id="13" name="Text 11"/>
          <p:cNvSpPr/>
          <p:nvPr/>
        </p:nvSpPr>
        <p:spPr>
          <a:xfrm>
            <a:off x="4477048" y="2399854"/>
            <a:ext cx="3143696" cy="142875"/>
          </a:xfrm>
          <a:prstGeom prst="rect">
            <a:avLst/>
          </a:prstGeom>
          <a:noFill/>
          <a:ln/>
        </p:spPr>
        <p:txBody>
          <a:bodyPr wrap="none" lIns="0" tIns="0" rIns="0" bIns="0" rtlCol="0" anchor="ctr"/>
          <a:lstStyle/>
          <a:p>
            <a:pPr algn="l" indent="0" marL="0">
              <a:buNone/>
            </a:pPr>
            <a:r>
              <a:rPr lang="en-US" sz="1037" dirty="0">
                <a:solidFill>
                  <a:srgbClr val="48443E"/>
                </a:solidFill>
                <a:latin typeface="Anek Latin" pitchFamily="34" charset="0"/>
                <a:ea typeface="Anek Latin" pitchFamily="34" charset="-122"/>
                <a:cs typeface="Anek Latin" pitchFamily="34" charset="-120"/>
              </a:rPr>
              <a:t>and research. It is a broader product than Oozh, so we do</a:t>
            </a:r>
            <a:endParaRPr lang="en-US" sz="1037" dirty="0"/>
          </a:p>
        </p:txBody>
      </p:sp>
      <p:sp>
        <p:nvSpPr>
          <p:cNvPr id="14" name="Text 12"/>
          <p:cNvSpPr/>
          <p:nvPr/>
        </p:nvSpPr>
        <p:spPr>
          <a:xfrm>
            <a:off x="4477048" y="2586782"/>
            <a:ext cx="1519238" cy="142875"/>
          </a:xfrm>
          <a:prstGeom prst="rect">
            <a:avLst/>
          </a:prstGeom>
          <a:noFill/>
          <a:ln/>
        </p:spPr>
        <p:txBody>
          <a:bodyPr wrap="none" lIns="0" tIns="0" rIns="0" bIns="0" rtlCol="0" anchor="ctr"/>
          <a:lstStyle/>
          <a:p>
            <a:pPr algn="l" indent="0" marL="0">
              <a:buNone/>
            </a:pPr>
            <a:r>
              <a:rPr lang="en-US" sz="1037" dirty="0">
                <a:solidFill>
                  <a:srgbClr val="48443E"/>
                </a:solidFill>
                <a:latin typeface="Anek Latin" pitchFamily="34" charset="0"/>
                <a:ea typeface="Anek Latin" pitchFamily="34" charset="-122"/>
                <a:cs typeface="Anek Latin" pitchFamily="34" charset="-120"/>
              </a:rPr>
              <a:t>not count its users as ours.</a:t>
            </a:r>
            <a:endParaRPr lang="en-US" sz="1037" dirty="0"/>
          </a:p>
        </p:txBody>
      </p:sp>
      <p:sp>
        <p:nvSpPr>
          <p:cNvPr id="15" name="Text 13"/>
          <p:cNvSpPr/>
          <p:nvPr/>
        </p:nvSpPr>
        <p:spPr>
          <a:xfrm>
            <a:off x="8341221" y="1449586"/>
            <a:ext cx="235000" cy="123825"/>
          </a:xfrm>
          <a:prstGeom prst="rect">
            <a:avLst/>
          </a:prstGeom>
          <a:noFill/>
          <a:ln/>
        </p:spPr>
        <p:txBody>
          <a:bodyPr wrap="none" lIns="0" tIns="0" rIns="0" bIns="0" rtlCol="0" anchor="ctr"/>
          <a:lstStyle/>
          <a:p>
            <a:pPr algn="l" indent="0" marL="0">
              <a:buNone/>
            </a:pPr>
            <a:r>
              <a:rPr lang="en-US" sz="749" b="1" spc="67" kern="0" dirty="0">
                <a:solidFill>
                  <a:srgbClr val="FFFFFF"/>
                </a:solidFill>
                <a:latin typeface="IBM Plex Mono" pitchFamily="34" charset="0"/>
                <a:ea typeface="IBM Plex Mono" pitchFamily="34" charset="-122"/>
                <a:cs typeface="IBM Plex Mono" pitchFamily="34" charset="-120"/>
              </a:rPr>
              <a:t>SOM</a:t>
            </a:r>
            <a:endParaRPr lang="en-US" sz="749" dirty="0"/>
          </a:p>
        </p:txBody>
      </p:sp>
      <p:sp>
        <p:nvSpPr>
          <p:cNvPr id="16" name="Text 14"/>
          <p:cNvSpPr/>
          <p:nvPr/>
        </p:nvSpPr>
        <p:spPr>
          <a:xfrm>
            <a:off x="8264723" y="1658838"/>
            <a:ext cx="883146" cy="295275"/>
          </a:xfrm>
          <a:prstGeom prst="rect">
            <a:avLst/>
          </a:prstGeom>
          <a:noFill/>
          <a:ln/>
        </p:spPr>
        <p:txBody>
          <a:bodyPr wrap="none" lIns="0" tIns="0" rIns="0" bIns="0" rtlCol="0" anchor="ctr"/>
          <a:lstStyle/>
          <a:p>
            <a:pPr algn="l" indent="0" marL="0">
              <a:buNone/>
            </a:pPr>
            <a:r>
              <a:rPr lang="en-US" sz="2112" b="1" spc="-42" kern="0" dirty="0">
                <a:solidFill>
                  <a:srgbClr val="FFFFFF"/>
                </a:solidFill>
                <a:latin typeface="Anek Latin" pitchFamily="34" charset="0"/>
                <a:ea typeface="Anek Latin" pitchFamily="34" charset="-122"/>
                <a:cs typeface="Anek Latin" pitchFamily="34" charset="-120"/>
              </a:rPr>
              <a:t>10,000</a:t>
            </a:r>
            <a:endParaRPr lang="en-US" sz="2112" dirty="0"/>
          </a:p>
        </p:txBody>
      </p:sp>
      <p:sp>
        <p:nvSpPr>
          <p:cNvPr id="17" name="Text 15"/>
          <p:cNvSpPr/>
          <p:nvPr/>
        </p:nvSpPr>
        <p:spPr>
          <a:xfrm>
            <a:off x="8264723" y="2025997"/>
            <a:ext cx="2837111" cy="142875"/>
          </a:xfrm>
          <a:prstGeom prst="rect">
            <a:avLst/>
          </a:prstGeom>
          <a:noFill/>
          <a:ln/>
        </p:spPr>
        <p:txBody>
          <a:bodyPr wrap="none" lIns="0" tIns="0" rIns="0" bIns="0" rtlCol="0" anchor="ctr"/>
          <a:lstStyle/>
          <a:p>
            <a:pPr algn="l" indent="0" marL="0">
              <a:buNone/>
            </a:pPr>
            <a:r>
              <a:rPr lang="en-US" sz="1037" dirty="0">
                <a:solidFill>
                  <a:srgbClr val="FFFFFF"/>
                </a:solidFill>
                <a:latin typeface="Anek Latin" pitchFamily="34" charset="0"/>
                <a:ea typeface="Anek Latin" pitchFamily="34" charset="-122"/>
                <a:cs typeface="Anek Latin" pitchFamily="34" charset="-120"/>
              </a:rPr>
              <a:t>Our 3-year goal, 1% of that paying base. The closest</a:t>
            </a:r>
            <a:endParaRPr lang="en-US" sz="1037" dirty="0"/>
          </a:p>
        </p:txBody>
      </p:sp>
      <p:sp>
        <p:nvSpPr>
          <p:cNvPr id="18" name="Text 16"/>
          <p:cNvSpPr/>
          <p:nvPr/>
        </p:nvSpPr>
        <p:spPr>
          <a:xfrm>
            <a:off x="8264723" y="2212925"/>
            <a:ext cx="3011537" cy="142875"/>
          </a:xfrm>
          <a:prstGeom prst="rect">
            <a:avLst/>
          </a:prstGeom>
          <a:noFill/>
          <a:ln/>
        </p:spPr>
        <p:txBody>
          <a:bodyPr wrap="none" lIns="0" tIns="0" rIns="0" bIns="0" rtlCol="0" anchor="ctr"/>
          <a:lstStyle/>
          <a:p>
            <a:pPr algn="l" indent="0" marL="0">
              <a:buNone/>
            </a:pPr>
            <a:r>
              <a:rPr lang="en-US" sz="1037" dirty="0">
                <a:solidFill>
                  <a:srgbClr val="FFFFFF"/>
                </a:solidFill>
                <a:latin typeface="Anek Latin" pitchFamily="34" charset="0"/>
                <a:ea typeface="Anek Latin" pitchFamily="34" charset="-122"/>
                <a:cs typeface="Anek Latin" pitchFamily="34" charset="-120"/>
              </a:rPr>
              <a:t>research product, Tijori, has 15,000 paid subscribers at</a:t>
            </a:r>
            <a:endParaRPr lang="en-US" sz="1037" dirty="0"/>
          </a:p>
        </p:txBody>
      </p:sp>
      <p:sp>
        <p:nvSpPr>
          <p:cNvPr id="19" name="Text 17"/>
          <p:cNvSpPr/>
          <p:nvPr/>
        </p:nvSpPr>
        <p:spPr>
          <a:xfrm>
            <a:off x="8264723" y="2399854"/>
            <a:ext cx="2530673" cy="142875"/>
          </a:xfrm>
          <a:prstGeom prst="rect">
            <a:avLst/>
          </a:prstGeom>
          <a:noFill/>
          <a:ln/>
        </p:spPr>
        <p:txBody>
          <a:bodyPr wrap="none" lIns="0" tIns="0" rIns="0" bIns="0" rtlCol="0" anchor="ctr"/>
          <a:lstStyle/>
          <a:p>
            <a:pPr algn="l" indent="0" marL="0">
              <a:buNone/>
            </a:pPr>
            <a:r>
              <a:rPr lang="en-US" sz="1037" dirty="0">
                <a:solidFill>
                  <a:srgbClr val="FFFFFF"/>
                </a:solidFill>
                <a:latin typeface="Anek Latin" pitchFamily="34" charset="0"/>
                <a:ea typeface="Anek Latin" pitchFamily="34" charset="-122"/>
                <a:cs typeface="Anek Latin" pitchFamily="34" charset="-120"/>
              </a:rPr>
              <a:t>₹330 to ₹500 a month. Oozh is priced at ₹299.</a:t>
            </a:r>
            <a:endParaRPr lang="en-US" sz="1037" dirty="0"/>
          </a:p>
        </p:txBody>
      </p:sp>
      <p:sp>
        <p:nvSpPr>
          <p:cNvPr id="20" name="Text 18"/>
          <p:cNvSpPr/>
          <p:nvPr/>
        </p:nvSpPr>
        <p:spPr>
          <a:xfrm>
            <a:off x="670322" y="3241030"/>
            <a:ext cx="1452265" cy="161925"/>
          </a:xfrm>
          <a:prstGeom prst="rect">
            <a:avLst/>
          </a:prstGeom>
          <a:noFill/>
          <a:ln/>
        </p:spPr>
        <p:txBody>
          <a:bodyPr wrap="none" lIns="0" tIns="0" rIns="0" bIns="0" rtlCol="0" anchor="ctr"/>
          <a:lstStyle/>
          <a:p>
            <a:pPr algn="l" indent="0" marL="0">
              <a:buNone/>
            </a:pPr>
            <a:r>
              <a:rPr lang="en-US" sz="1200" b="1" dirty="0">
                <a:solidFill>
                  <a:srgbClr val="0C0B0A"/>
                </a:solidFill>
                <a:latin typeface="Anek Latin" pitchFamily="34" charset="0"/>
                <a:ea typeface="Anek Latin" pitchFamily="34" charset="-122"/>
                <a:cs typeface="Anek Latin" pitchFamily="34" charset="-120"/>
              </a:rPr>
              <a:t>Distribution matters.</a:t>
            </a:r>
            <a:endParaRPr lang="en-US" sz="1200" dirty="0"/>
          </a:p>
        </p:txBody>
      </p:sp>
      <p:sp>
        <p:nvSpPr>
          <p:cNvPr id="21" name="Text 19"/>
          <p:cNvSpPr/>
          <p:nvPr/>
        </p:nvSpPr>
        <p:spPr>
          <a:xfrm>
            <a:off x="670322" y="3508772"/>
            <a:ext cx="5030093" cy="142875"/>
          </a:xfrm>
          <a:prstGeom prst="rect">
            <a:avLst/>
          </a:prstGeom>
          <a:noFill/>
          <a:ln/>
        </p:spPr>
        <p:txBody>
          <a:bodyPr wrap="none" lIns="0" tIns="0" rIns="0" bIns="0" rtlCol="0" anchor="ctr"/>
          <a:lstStyle/>
          <a:p>
            <a:pPr algn="l" indent="0" marL="0">
              <a:buNone/>
            </a:pPr>
            <a:r>
              <a:rPr lang="en-US" sz="1037" dirty="0">
                <a:solidFill>
                  <a:srgbClr val="48443E"/>
                </a:solidFill>
                <a:latin typeface="Anek Latin" pitchFamily="34" charset="0"/>
                <a:ea typeface="Anek Latin" pitchFamily="34" charset="-122"/>
                <a:cs typeface="Anek Latin" pitchFamily="34" charset="-120"/>
              </a:rPr>
              <a:t>Tijori’s founder expects its Zerodha partnership to grow its paid base. Industry connections</a:t>
            </a:r>
            <a:endParaRPr lang="en-US" sz="1037" dirty="0"/>
          </a:p>
        </p:txBody>
      </p:sp>
      <p:sp>
        <p:nvSpPr>
          <p:cNvPr id="22" name="Text 20"/>
          <p:cNvSpPr/>
          <p:nvPr/>
        </p:nvSpPr>
        <p:spPr>
          <a:xfrm>
            <a:off x="670322" y="3695700"/>
            <a:ext cx="1932831" cy="142875"/>
          </a:xfrm>
          <a:prstGeom prst="rect">
            <a:avLst/>
          </a:prstGeom>
          <a:noFill/>
          <a:ln/>
        </p:spPr>
        <p:txBody>
          <a:bodyPr wrap="none" lIns="0" tIns="0" rIns="0" bIns="0" rtlCol="0" anchor="ctr"/>
          <a:lstStyle/>
          <a:p>
            <a:pPr algn="l" indent="0" marL="0">
              <a:buNone/>
            </a:pPr>
            <a:r>
              <a:rPr lang="en-US" sz="1037" dirty="0">
                <a:solidFill>
                  <a:srgbClr val="48443E"/>
                </a:solidFill>
                <a:latin typeface="Anek Latin" pitchFamily="34" charset="0"/>
                <a:ea typeface="Anek Latin" pitchFamily="34" charset="-122"/>
                <a:cs typeface="Anek Latin" pitchFamily="34" charset="-120"/>
              </a:rPr>
              <a:t>are in our ask for the same reason.</a:t>
            </a:r>
            <a:endParaRPr lang="en-US" sz="1037" dirty="0"/>
          </a:p>
        </p:txBody>
      </p:sp>
      <p:sp>
        <p:nvSpPr>
          <p:cNvPr id="23" name="Text 21"/>
          <p:cNvSpPr/>
          <p:nvPr/>
        </p:nvSpPr>
        <p:spPr>
          <a:xfrm>
            <a:off x="6376243" y="3241030"/>
            <a:ext cx="2037755" cy="161925"/>
          </a:xfrm>
          <a:prstGeom prst="rect">
            <a:avLst/>
          </a:prstGeom>
          <a:noFill/>
          <a:ln/>
        </p:spPr>
        <p:txBody>
          <a:bodyPr wrap="none" lIns="0" tIns="0" rIns="0" bIns="0" rtlCol="0" anchor="ctr"/>
          <a:lstStyle/>
          <a:p>
            <a:pPr algn="l" indent="0" marL="0">
              <a:buNone/>
            </a:pPr>
            <a:r>
              <a:rPr lang="en-US" sz="1200" b="1" dirty="0">
                <a:solidFill>
                  <a:srgbClr val="0C0B0A"/>
                </a:solidFill>
                <a:latin typeface="Anek Latin" pitchFamily="34" charset="0"/>
                <a:ea typeface="Anek Latin" pitchFamily="34" charset="-122"/>
                <a:cs typeface="Anek Latin" pitchFamily="34" charset="-120"/>
              </a:rPr>
              <a:t>Other paid research products.</a:t>
            </a:r>
            <a:endParaRPr lang="en-US" sz="1200" dirty="0"/>
          </a:p>
        </p:txBody>
      </p:sp>
      <p:sp>
        <p:nvSpPr>
          <p:cNvPr id="24" name="Text 22"/>
          <p:cNvSpPr/>
          <p:nvPr/>
        </p:nvSpPr>
        <p:spPr>
          <a:xfrm>
            <a:off x="6376243" y="3508772"/>
            <a:ext cx="5108674" cy="142875"/>
          </a:xfrm>
          <a:prstGeom prst="rect">
            <a:avLst/>
          </a:prstGeom>
          <a:noFill/>
          <a:ln/>
        </p:spPr>
        <p:txBody>
          <a:bodyPr wrap="none" lIns="0" tIns="0" rIns="0" bIns="0" rtlCol="0" anchor="ctr"/>
          <a:lstStyle/>
          <a:p>
            <a:pPr algn="l" indent="0" marL="0">
              <a:buNone/>
            </a:pPr>
            <a:r>
              <a:rPr lang="en-US" sz="1037" dirty="0">
                <a:solidFill>
                  <a:srgbClr val="48443E"/>
                </a:solidFill>
                <a:latin typeface="Anek Latin" pitchFamily="34" charset="0"/>
                <a:ea typeface="Anek Latin" pitchFamily="34" charset="-122"/>
                <a:cs typeface="Anek Latin" pitchFamily="34" charset="-120"/>
              </a:rPr>
              <a:t>Tickertape, Screener, Trendlyne, Value Research and MarketsMojo all sell paid plans. We could</a:t>
            </a:r>
            <a:endParaRPr lang="en-US" sz="1037" dirty="0"/>
          </a:p>
        </p:txBody>
      </p:sp>
      <p:sp>
        <p:nvSpPr>
          <p:cNvPr id="25" name="Text 23"/>
          <p:cNvSpPr/>
          <p:nvPr/>
        </p:nvSpPr>
        <p:spPr>
          <a:xfrm>
            <a:off x="6376243" y="3695700"/>
            <a:ext cx="2817465" cy="142875"/>
          </a:xfrm>
          <a:prstGeom prst="rect">
            <a:avLst/>
          </a:prstGeom>
          <a:noFill/>
          <a:ln/>
        </p:spPr>
        <p:txBody>
          <a:bodyPr wrap="none" lIns="0" tIns="0" rIns="0" bIns="0" rtlCol="0" anchor="ctr"/>
          <a:lstStyle/>
          <a:p>
            <a:pPr algn="l" indent="0" marL="0">
              <a:buNone/>
            </a:pPr>
            <a:r>
              <a:rPr lang="en-US" sz="1037" dirty="0">
                <a:solidFill>
                  <a:srgbClr val="48443E"/>
                </a:solidFill>
                <a:latin typeface="Anek Latin" pitchFamily="34" charset="0"/>
                <a:ea typeface="Anek Latin" pitchFamily="34" charset="-122"/>
                <a:cs typeface="Anek Latin" pitchFamily="34" charset="-120"/>
              </a:rPr>
              <a:t>not verify their paid counts, so none are used here.</a:t>
            </a:r>
            <a:endParaRPr lang="en-US" sz="1037" dirty="0"/>
          </a:p>
        </p:txBody>
      </p:sp>
      <p:sp>
        <p:nvSpPr>
          <p:cNvPr id="26" name="Text 24"/>
          <p:cNvSpPr/>
          <p:nvPr/>
        </p:nvSpPr>
        <p:spPr>
          <a:xfrm>
            <a:off x="743396" y="6438305"/>
            <a:ext cx="302568" cy="133350"/>
          </a:xfrm>
          <a:prstGeom prst="rect">
            <a:avLst/>
          </a:prstGeom>
          <a:noFill/>
          <a:ln/>
        </p:spPr>
        <p:txBody>
          <a:bodyPr wrap="none" lIns="0" tIns="0" rIns="0" bIns="0" rtlCol="0" anchor="ctr"/>
          <a:lstStyle/>
          <a:p>
            <a:pPr algn="l" indent="0" marL="0">
              <a:buNone/>
            </a:pPr>
            <a:r>
              <a:rPr lang="en-US" sz="941" b="1" spc="-9" kern="0" dirty="0">
                <a:solidFill>
                  <a:srgbClr val="0C0B0A"/>
                </a:solidFill>
                <a:latin typeface="Anek Latin" pitchFamily="34" charset="0"/>
                <a:ea typeface="Anek Latin" pitchFamily="34" charset="-122"/>
                <a:cs typeface="Anek Latin" pitchFamily="34" charset="-120"/>
              </a:rPr>
              <a:t>Oozh</a:t>
            </a:r>
            <a:endParaRPr lang="en-US" sz="941" dirty="0"/>
          </a:p>
        </p:txBody>
      </p:sp>
      <p:sp>
        <p:nvSpPr>
          <p:cNvPr id="27" name="Text 25"/>
          <p:cNvSpPr/>
          <p:nvPr/>
        </p:nvSpPr>
        <p:spPr>
          <a:xfrm>
            <a:off x="11560076" y="6438454"/>
            <a:ext cx="158055" cy="133350"/>
          </a:xfrm>
          <a:prstGeom prst="rect">
            <a:avLst/>
          </a:prstGeom>
          <a:noFill/>
          <a:ln/>
        </p:spPr>
        <p:txBody>
          <a:bodyPr wrap="none" lIns="0" tIns="0" rIns="0" bIns="0" rtlCol="0" anchor="ctr"/>
          <a:lstStyle/>
          <a:p>
            <a:pPr algn="l" indent="0" marL="0">
              <a:buNone/>
            </a:pPr>
            <a:r>
              <a:rPr lang="en-US" sz="787" dirty="0">
                <a:solidFill>
                  <a:srgbClr val="7B756C"/>
                </a:solidFill>
                <a:latin typeface="IBM Plex Mono" pitchFamily="34" charset="0"/>
                <a:ea typeface="IBM Plex Mono" pitchFamily="34" charset="-122"/>
                <a:cs typeface="IBM Plex Mono" pitchFamily="34" charset="-120"/>
              </a:rPr>
              <a:t>A2</a:t>
            </a:r>
            <a:endParaRPr lang="en-US" sz="787"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511969" y="409129"/>
            <a:ext cx="3869531" cy="142875"/>
          </a:xfrm>
          <a:prstGeom prst="rect">
            <a:avLst/>
          </a:prstGeom>
          <a:noFill/>
          <a:ln/>
        </p:spPr>
        <p:txBody>
          <a:bodyPr wrap="none" lIns="0" tIns="0" rIns="0" bIns="0" rtlCol="0" anchor="ctr"/>
          <a:lstStyle/>
          <a:p>
            <a:pPr algn="l" indent="0" marL="0">
              <a:buNone/>
            </a:pPr>
            <a:r>
              <a:rPr lang="en-US" sz="1037" b="1" spc="332" kern="0" dirty="0">
                <a:solidFill>
                  <a:srgbClr val="48443E"/>
                </a:solidFill>
                <a:latin typeface="Anek Latin" pitchFamily="34" charset="0"/>
                <a:ea typeface="Anek Latin" pitchFamily="34" charset="-122"/>
                <a:cs typeface="Anek Latin" pitchFamily="34" charset="-120"/>
              </a:rPr>
              <a:t>APPENDIX · A3 · INSTITUTIONAL MARKET</a:t>
            </a:r>
            <a:endParaRPr lang="en-US" sz="1037" dirty="0"/>
          </a:p>
        </p:txBody>
      </p:sp>
      <p:sp>
        <p:nvSpPr>
          <p:cNvPr id="3" name="Text 1"/>
          <p:cNvSpPr/>
          <p:nvPr/>
        </p:nvSpPr>
        <p:spPr>
          <a:xfrm>
            <a:off x="511969" y="704255"/>
            <a:ext cx="6087368" cy="371475"/>
          </a:xfrm>
          <a:prstGeom prst="rect">
            <a:avLst/>
          </a:prstGeom>
          <a:noFill/>
          <a:ln/>
        </p:spPr>
        <p:txBody>
          <a:bodyPr wrap="none" lIns="0" tIns="0" rIns="0" bIns="0" rtlCol="0" anchor="ctr"/>
          <a:lstStyle/>
          <a:p>
            <a:pPr algn="l" indent="0" marL="0">
              <a:buNone/>
            </a:pPr>
            <a:r>
              <a:rPr lang="en-US" sz="2640" b="1" spc="-63" kern="0" dirty="0">
                <a:solidFill>
                  <a:srgbClr val="0C0B0A"/>
                </a:solidFill>
                <a:latin typeface="Anek Latin" pitchFamily="34" charset="0"/>
                <a:ea typeface="Anek Latin" pitchFamily="34" charset="-122"/>
                <a:cs typeface="Anek Latin" pitchFamily="34" charset="-120"/>
              </a:rPr>
              <a:t>The numbers behind 100 organisations</a:t>
            </a:r>
            <a:endParaRPr lang="en-US" sz="2640" dirty="0"/>
          </a:p>
        </p:txBody>
      </p:sp>
      <p:sp>
        <p:nvSpPr>
          <p:cNvPr id="4" name="Text 2"/>
          <p:cNvSpPr/>
          <p:nvPr/>
        </p:nvSpPr>
        <p:spPr>
          <a:xfrm>
            <a:off x="765870" y="1449586"/>
            <a:ext cx="235000" cy="123825"/>
          </a:xfrm>
          <a:prstGeom prst="rect">
            <a:avLst/>
          </a:prstGeom>
          <a:noFill/>
          <a:ln/>
        </p:spPr>
        <p:txBody>
          <a:bodyPr wrap="none" lIns="0" tIns="0" rIns="0" bIns="0" rtlCol="0" anchor="ctr"/>
          <a:lstStyle/>
          <a:p>
            <a:pPr algn="l" indent="0" marL="0">
              <a:buNone/>
            </a:pPr>
            <a:r>
              <a:rPr lang="en-US" sz="749" b="1" spc="67" kern="0" dirty="0">
                <a:solidFill>
                  <a:srgbClr val="48443E"/>
                </a:solidFill>
                <a:latin typeface="IBM Plex Mono" pitchFamily="34" charset="0"/>
                <a:ea typeface="IBM Plex Mono" pitchFamily="34" charset="-122"/>
                <a:cs typeface="IBM Plex Mono" pitchFamily="34" charset="-120"/>
              </a:rPr>
              <a:t>TAM</a:t>
            </a:r>
            <a:endParaRPr lang="en-US" sz="749" dirty="0"/>
          </a:p>
        </p:txBody>
      </p:sp>
      <p:sp>
        <p:nvSpPr>
          <p:cNvPr id="5" name="Text 3"/>
          <p:cNvSpPr/>
          <p:nvPr/>
        </p:nvSpPr>
        <p:spPr>
          <a:xfrm>
            <a:off x="689372" y="1658838"/>
            <a:ext cx="1120527" cy="295275"/>
          </a:xfrm>
          <a:prstGeom prst="rect">
            <a:avLst/>
          </a:prstGeom>
          <a:noFill/>
          <a:ln/>
        </p:spPr>
        <p:txBody>
          <a:bodyPr wrap="none" lIns="0" tIns="0" rIns="0" bIns="0" rtlCol="0" anchor="ctr"/>
          <a:lstStyle/>
          <a:p>
            <a:pPr algn="l" indent="0" marL="0">
              <a:buNone/>
            </a:pPr>
            <a:r>
              <a:rPr lang="en-US" sz="2112" b="1" spc="-42" kern="0" dirty="0">
                <a:solidFill>
                  <a:srgbClr val="0C0B0A"/>
                </a:solidFill>
                <a:latin typeface="Anek Latin" pitchFamily="34" charset="0"/>
                <a:ea typeface="Anek Latin" pitchFamily="34" charset="-122"/>
                <a:cs typeface="Anek Latin" pitchFamily="34" charset="-120"/>
              </a:rPr>
              <a:t>1.08 lakh</a:t>
            </a:r>
            <a:endParaRPr lang="en-US" sz="2112" dirty="0"/>
          </a:p>
        </p:txBody>
      </p:sp>
      <p:sp>
        <p:nvSpPr>
          <p:cNvPr id="6" name="Text 4"/>
          <p:cNvSpPr/>
          <p:nvPr/>
        </p:nvSpPr>
        <p:spPr>
          <a:xfrm>
            <a:off x="689372" y="2025997"/>
            <a:ext cx="3076724" cy="142875"/>
          </a:xfrm>
          <a:prstGeom prst="rect">
            <a:avLst/>
          </a:prstGeom>
          <a:noFill/>
          <a:ln/>
        </p:spPr>
        <p:txBody>
          <a:bodyPr wrap="none" lIns="0" tIns="0" rIns="0" bIns="0" rtlCol="0" anchor="ctr"/>
          <a:lstStyle/>
          <a:p>
            <a:pPr algn="l" indent="0" marL="0">
              <a:buNone/>
            </a:pPr>
            <a:r>
              <a:rPr lang="en-US" sz="1037" dirty="0">
                <a:solidFill>
                  <a:srgbClr val="48443E"/>
                </a:solidFill>
                <a:latin typeface="Anek Latin" pitchFamily="34" charset="0"/>
                <a:ea typeface="Anek Latin" pitchFamily="34" charset="-122"/>
                <a:cs typeface="Anek Latin" pitchFamily="34" charset="-120"/>
              </a:rPr>
              <a:t>105,314 Indian companies with 100 or more staff (53,222</a:t>
            </a:r>
            <a:endParaRPr lang="en-US" sz="1037" dirty="0"/>
          </a:p>
        </p:txBody>
      </p:sp>
      <p:sp>
        <p:nvSpPr>
          <p:cNvPr id="7" name="Text 5"/>
          <p:cNvSpPr/>
          <p:nvPr/>
        </p:nvSpPr>
        <p:spPr>
          <a:xfrm>
            <a:off x="689372" y="2212925"/>
            <a:ext cx="3221385" cy="142875"/>
          </a:xfrm>
          <a:prstGeom prst="rect">
            <a:avLst/>
          </a:prstGeom>
          <a:noFill/>
          <a:ln/>
        </p:spPr>
        <p:txBody>
          <a:bodyPr wrap="none" lIns="0" tIns="0" rIns="0" bIns="0" rtlCol="0" anchor="ctr"/>
          <a:lstStyle/>
          <a:p>
            <a:pPr algn="l" indent="0" marL="0">
              <a:buNone/>
            </a:pPr>
            <a:r>
              <a:rPr lang="en-US" sz="1037" dirty="0">
                <a:solidFill>
                  <a:srgbClr val="48443E"/>
                </a:solidFill>
                <a:latin typeface="Anek Latin" pitchFamily="34" charset="0"/>
                <a:ea typeface="Anek Latin" pitchFamily="34" charset="-122"/>
                <a:cs typeface="Anek Latin" pitchFamily="34" charset="-120"/>
              </a:rPr>
              <a:t>with 100 to 199, 33,239 with 200 to 499, 18,853 with 500+),</a:t>
            </a:r>
            <a:endParaRPr lang="en-US" sz="1037" dirty="0"/>
          </a:p>
        </p:txBody>
      </p:sp>
      <p:sp>
        <p:nvSpPr>
          <p:cNvPr id="8" name="Text 6"/>
          <p:cNvSpPr/>
          <p:nvPr/>
        </p:nvSpPr>
        <p:spPr>
          <a:xfrm>
            <a:off x="689372" y="2399854"/>
            <a:ext cx="3124200" cy="142875"/>
          </a:xfrm>
          <a:prstGeom prst="rect">
            <a:avLst/>
          </a:prstGeom>
          <a:noFill/>
          <a:ln/>
        </p:spPr>
        <p:txBody>
          <a:bodyPr wrap="none" lIns="0" tIns="0" rIns="0" bIns="0" rtlCol="0" anchor="ctr"/>
          <a:lstStyle/>
          <a:p>
            <a:pPr algn="l" indent="0" marL="0">
              <a:buNone/>
            </a:pPr>
            <a:r>
              <a:rPr lang="en-US" sz="1037" dirty="0">
                <a:solidFill>
                  <a:srgbClr val="48443E"/>
                </a:solidFill>
                <a:latin typeface="Anek Latin" pitchFamily="34" charset="0"/>
                <a:ea typeface="Anek Latin" pitchFamily="34" charset="-122"/>
                <a:cs typeface="Anek Latin" pitchFamily="34" charset="-120"/>
              </a:rPr>
              <a:t>plus 2,403 research and advisory firms with 1 to 50 staff.</a:t>
            </a:r>
            <a:endParaRPr lang="en-US" sz="1037" dirty="0"/>
          </a:p>
        </p:txBody>
      </p:sp>
      <p:sp>
        <p:nvSpPr>
          <p:cNvPr id="9" name="Text 7"/>
          <p:cNvSpPr/>
          <p:nvPr/>
        </p:nvSpPr>
        <p:spPr>
          <a:xfrm>
            <a:off x="689372" y="2586782"/>
            <a:ext cx="2822674" cy="142875"/>
          </a:xfrm>
          <a:prstGeom prst="rect">
            <a:avLst/>
          </a:prstGeom>
          <a:noFill/>
          <a:ln/>
        </p:spPr>
        <p:txBody>
          <a:bodyPr wrap="none" lIns="0" tIns="0" rIns="0" bIns="0" rtlCol="0" anchor="ctr"/>
          <a:lstStyle/>
          <a:p>
            <a:pPr algn="l" indent="0" marL="0">
              <a:buNone/>
            </a:pPr>
            <a:r>
              <a:rPr lang="en-US" sz="1037" dirty="0">
                <a:solidFill>
                  <a:srgbClr val="48443E"/>
                </a:solidFill>
                <a:latin typeface="Anek Latin" pitchFamily="34" charset="0"/>
                <a:ea typeface="Anek Latin" pitchFamily="34" charset="-122"/>
                <a:cs typeface="Anek Latin" pitchFamily="34" charset="-120"/>
              </a:rPr>
              <a:t>Third-party databases; government bodies are not</a:t>
            </a:r>
            <a:endParaRPr lang="en-US" sz="1037" dirty="0"/>
          </a:p>
        </p:txBody>
      </p:sp>
      <p:sp>
        <p:nvSpPr>
          <p:cNvPr id="10" name="Text 8"/>
          <p:cNvSpPr/>
          <p:nvPr/>
        </p:nvSpPr>
        <p:spPr>
          <a:xfrm>
            <a:off x="689372" y="2773710"/>
            <a:ext cx="514648" cy="142875"/>
          </a:xfrm>
          <a:prstGeom prst="rect">
            <a:avLst/>
          </a:prstGeom>
          <a:noFill/>
          <a:ln/>
        </p:spPr>
        <p:txBody>
          <a:bodyPr wrap="none" lIns="0" tIns="0" rIns="0" bIns="0" rtlCol="0" anchor="ctr"/>
          <a:lstStyle/>
          <a:p>
            <a:pPr algn="l" indent="0" marL="0">
              <a:buNone/>
            </a:pPr>
            <a:r>
              <a:rPr lang="en-US" sz="1037" dirty="0">
                <a:solidFill>
                  <a:srgbClr val="48443E"/>
                </a:solidFill>
                <a:latin typeface="Anek Latin" pitchFamily="34" charset="0"/>
                <a:ea typeface="Anek Latin" pitchFamily="34" charset="-122"/>
                <a:cs typeface="Anek Latin" pitchFamily="34" charset="-120"/>
              </a:rPr>
              <a:t>counted.</a:t>
            </a:r>
            <a:endParaRPr lang="en-US" sz="1037" dirty="0"/>
          </a:p>
        </p:txBody>
      </p:sp>
      <p:sp>
        <p:nvSpPr>
          <p:cNvPr id="11" name="Text 9"/>
          <p:cNvSpPr/>
          <p:nvPr/>
        </p:nvSpPr>
        <p:spPr>
          <a:xfrm>
            <a:off x="4553545" y="1449586"/>
            <a:ext cx="235000" cy="123825"/>
          </a:xfrm>
          <a:prstGeom prst="rect">
            <a:avLst/>
          </a:prstGeom>
          <a:noFill/>
          <a:ln/>
        </p:spPr>
        <p:txBody>
          <a:bodyPr wrap="none" lIns="0" tIns="0" rIns="0" bIns="0" rtlCol="0" anchor="ctr"/>
          <a:lstStyle/>
          <a:p>
            <a:pPr algn="l" indent="0" marL="0">
              <a:buNone/>
            </a:pPr>
            <a:r>
              <a:rPr lang="en-US" sz="749" b="1" spc="67" kern="0" dirty="0">
                <a:solidFill>
                  <a:srgbClr val="48443E"/>
                </a:solidFill>
                <a:latin typeface="IBM Plex Mono" pitchFamily="34" charset="0"/>
                <a:ea typeface="IBM Plex Mono" pitchFamily="34" charset="-122"/>
                <a:cs typeface="IBM Plex Mono" pitchFamily="34" charset="-120"/>
              </a:rPr>
              <a:t>SAM</a:t>
            </a:r>
            <a:endParaRPr lang="en-US" sz="749" dirty="0"/>
          </a:p>
        </p:txBody>
      </p:sp>
      <p:sp>
        <p:nvSpPr>
          <p:cNvPr id="12" name="Text 10"/>
          <p:cNvSpPr/>
          <p:nvPr/>
        </p:nvSpPr>
        <p:spPr>
          <a:xfrm>
            <a:off x="4477048" y="1658838"/>
            <a:ext cx="726132" cy="295275"/>
          </a:xfrm>
          <a:prstGeom prst="rect">
            <a:avLst/>
          </a:prstGeom>
          <a:noFill/>
          <a:ln/>
        </p:spPr>
        <p:txBody>
          <a:bodyPr wrap="none" lIns="0" tIns="0" rIns="0" bIns="0" rtlCol="0" anchor="ctr"/>
          <a:lstStyle/>
          <a:p>
            <a:pPr algn="l" indent="0" marL="0">
              <a:buNone/>
            </a:pPr>
            <a:r>
              <a:rPr lang="en-US" sz="2112" b="1" spc="-42" kern="0" dirty="0">
                <a:solidFill>
                  <a:srgbClr val="0C0B0A"/>
                </a:solidFill>
                <a:latin typeface="Anek Latin" pitchFamily="34" charset="0"/>
                <a:ea typeface="Anek Latin" pitchFamily="34" charset="-122"/>
                <a:cs typeface="Anek Latin" pitchFamily="34" charset="-120"/>
              </a:rPr>
              <a:t>2,350</a:t>
            </a:r>
            <a:endParaRPr lang="en-US" sz="2112" dirty="0"/>
          </a:p>
        </p:txBody>
      </p:sp>
      <p:sp>
        <p:nvSpPr>
          <p:cNvPr id="13" name="Text 11"/>
          <p:cNvSpPr/>
          <p:nvPr/>
        </p:nvSpPr>
        <p:spPr>
          <a:xfrm>
            <a:off x="4477048" y="2025997"/>
            <a:ext cx="3096964" cy="142875"/>
          </a:xfrm>
          <a:prstGeom prst="rect">
            <a:avLst/>
          </a:prstGeom>
          <a:noFill/>
          <a:ln/>
        </p:spPr>
        <p:txBody>
          <a:bodyPr wrap="none" lIns="0" tIns="0" rIns="0" bIns="0" rtlCol="0" anchor="ctr"/>
          <a:lstStyle/>
          <a:p>
            <a:pPr algn="l" indent="0" marL="0">
              <a:buNone/>
            </a:pPr>
            <a:r>
              <a:rPr lang="en-US" sz="1037" dirty="0">
                <a:solidFill>
                  <a:srgbClr val="48443E"/>
                </a:solidFill>
                <a:latin typeface="Anek Latin" pitchFamily="34" charset="0"/>
                <a:ea typeface="Anek Latin" pitchFamily="34" charset="-122"/>
                <a:cs typeface="Anek Latin" pitchFamily="34" charset="-120"/>
              </a:rPr>
              <a:t>Tracxn, a Bengaluru research platform, has 2,350 paying</a:t>
            </a:r>
            <a:endParaRPr lang="en-US" sz="1037" dirty="0"/>
          </a:p>
        </p:txBody>
      </p:sp>
      <p:sp>
        <p:nvSpPr>
          <p:cNvPr id="14" name="Text 12"/>
          <p:cNvSpPr/>
          <p:nvPr/>
        </p:nvSpPr>
        <p:spPr>
          <a:xfrm>
            <a:off x="4477048" y="2212925"/>
            <a:ext cx="3146673" cy="142875"/>
          </a:xfrm>
          <a:prstGeom prst="rect">
            <a:avLst/>
          </a:prstGeom>
          <a:noFill/>
          <a:ln/>
        </p:spPr>
        <p:txBody>
          <a:bodyPr wrap="none" lIns="0" tIns="0" rIns="0" bIns="0" rtlCol="0" anchor="ctr"/>
          <a:lstStyle/>
          <a:p>
            <a:pPr algn="l" indent="0" marL="0">
              <a:buNone/>
            </a:pPr>
            <a:r>
              <a:rPr lang="en-US" sz="1037" dirty="0">
                <a:solidFill>
                  <a:srgbClr val="48443E"/>
                </a:solidFill>
                <a:latin typeface="Anek Latin" pitchFamily="34" charset="0"/>
                <a:ea typeface="Anek Latin" pitchFamily="34" charset="-122"/>
                <a:cs typeface="Anek Latin" pitchFamily="34" charset="-120"/>
              </a:rPr>
              <a:t>accounts, up 16% in a year. Half are investment firms and</a:t>
            </a:r>
            <a:endParaRPr lang="en-US" sz="1037" dirty="0"/>
          </a:p>
        </p:txBody>
      </p:sp>
      <p:sp>
        <p:nvSpPr>
          <p:cNvPr id="15" name="Text 13"/>
          <p:cNvSpPr/>
          <p:nvPr/>
        </p:nvSpPr>
        <p:spPr>
          <a:xfrm>
            <a:off x="4477048" y="2399854"/>
            <a:ext cx="2754064" cy="142875"/>
          </a:xfrm>
          <a:prstGeom prst="rect">
            <a:avLst/>
          </a:prstGeom>
          <a:noFill/>
          <a:ln/>
        </p:spPr>
        <p:txBody>
          <a:bodyPr wrap="none" lIns="0" tIns="0" rIns="0" bIns="0" rtlCol="0" anchor="ctr"/>
          <a:lstStyle/>
          <a:p>
            <a:pPr algn="l" indent="0" marL="0">
              <a:buNone/>
            </a:pPr>
            <a:r>
              <a:rPr lang="en-US" sz="1037" dirty="0">
                <a:solidFill>
                  <a:srgbClr val="48443E"/>
                </a:solidFill>
                <a:latin typeface="Anek Latin" pitchFamily="34" charset="0"/>
                <a:ea typeface="Anek Latin" pitchFamily="34" charset="-122"/>
                <a:cs typeface="Anek Latin" pitchFamily="34" charset="-120"/>
              </a:rPr>
              <a:t>45% are corporates, including strategy teams and</a:t>
            </a:r>
            <a:endParaRPr lang="en-US" sz="1037" dirty="0"/>
          </a:p>
        </p:txBody>
      </p:sp>
      <p:sp>
        <p:nvSpPr>
          <p:cNvPr id="16" name="Text 14"/>
          <p:cNvSpPr/>
          <p:nvPr/>
        </p:nvSpPr>
        <p:spPr>
          <a:xfrm>
            <a:off x="4477048" y="2586782"/>
            <a:ext cx="3077319" cy="142875"/>
          </a:xfrm>
          <a:prstGeom prst="rect">
            <a:avLst/>
          </a:prstGeom>
          <a:noFill/>
          <a:ln/>
        </p:spPr>
        <p:txBody>
          <a:bodyPr wrap="none" lIns="0" tIns="0" rIns="0" bIns="0" rtlCol="0" anchor="ctr"/>
          <a:lstStyle/>
          <a:p>
            <a:pPr algn="l" indent="0" marL="0">
              <a:buNone/>
            </a:pPr>
            <a:r>
              <a:rPr lang="en-US" sz="1037" dirty="0">
                <a:solidFill>
                  <a:srgbClr val="48443E"/>
                </a:solidFill>
                <a:latin typeface="Anek Latin" pitchFamily="34" charset="0"/>
                <a:ea typeface="Anek Latin" pitchFamily="34" charset="-122"/>
                <a:cs typeface="Anek Latin" pitchFamily="34" charset="-120"/>
              </a:rPr>
              <a:t>consulting firms. India is its largest market by accounts.</a:t>
            </a:r>
            <a:endParaRPr lang="en-US" sz="1037" dirty="0"/>
          </a:p>
        </p:txBody>
      </p:sp>
      <p:sp>
        <p:nvSpPr>
          <p:cNvPr id="17" name="Text 15"/>
          <p:cNvSpPr/>
          <p:nvPr/>
        </p:nvSpPr>
        <p:spPr>
          <a:xfrm>
            <a:off x="8341221" y="1449586"/>
            <a:ext cx="235000" cy="123825"/>
          </a:xfrm>
          <a:prstGeom prst="rect">
            <a:avLst/>
          </a:prstGeom>
          <a:noFill/>
          <a:ln/>
        </p:spPr>
        <p:txBody>
          <a:bodyPr wrap="none" lIns="0" tIns="0" rIns="0" bIns="0" rtlCol="0" anchor="ctr"/>
          <a:lstStyle/>
          <a:p>
            <a:pPr algn="l" indent="0" marL="0">
              <a:buNone/>
            </a:pPr>
            <a:r>
              <a:rPr lang="en-US" sz="749" b="1" spc="67" kern="0" dirty="0">
                <a:solidFill>
                  <a:srgbClr val="FFFFFF"/>
                </a:solidFill>
                <a:latin typeface="IBM Plex Mono" pitchFamily="34" charset="0"/>
                <a:ea typeface="IBM Plex Mono" pitchFamily="34" charset="-122"/>
                <a:cs typeface="IBM Plex Mono" pitchFamily="34" charset="-120"/>
              </a:rPr>
              <a:t>SOM</a:t>
            </a:r>
            <a:endParaRPr lang="en-US" sz="749" dirty="0"/>
          </a:p>
        </p:txBody>
      </p:sp>
      <p:sp>
        <p:nvSpPr>
          <p:cNvPr id="18" name="Text 16"/>
          <p:cNvSpPr/>
          <p:nvPr/>
        </p:nvSpPr>
        <p:spPr>
          <a:xfrm>
            <a:off x="8264723" y="1658838"/>
            <a:ext cx="508843" cy="295275"/>
          </a:xfrm>
          <a:prstGeom prst="rect">
            <a:avLst/>
          </a:prstGeom>
          <a:noFill/>
          <a:ln/>
        </p:spPr>
        <p:txBody>
          <a:bodyPr wrap="none" lIns="0" tIns="0" rIns="0" bIns="0" rtlCol="0" anchor="ctr"/>
          <a:lstStyle/>
          <a:p>
            <a:pPr algn="l" indent="0" marL="0">
              <a:buNone/>
            </a:pPr>
            <a:r>
              <a:rPr lang="en-US" sz="2112" b="1" spc="-42" kern="0" dirty="0">
                <a:solidFill>
                  <a:srgbClr val="FFFFFF"/>
                </a:solidFill>
                <a:latin typeface="Anek Latin" pitchFamily="34" charset="0"/>
                <a:ea typeface="Anek Latin" pitchFamily="34" charset="-122"/>
                <a:cs typeface="Anek Latin" pitchFamily="34" charset="-120"/>
              </a:rPr>
              <a:t>100</a:t>
            </a:r>
            <a:endParaRPr lang="en-US" sz="2112" dirty="0"/>
          </a:p>
        </p:txBody>
      </p:sp>
      <p:sp>
        <p:nvSpPr>
          <p:cNvPr id="19" name="Text 17"/>
          <p:cNvSpPr/>
          <p:nvPr/>
        </p:nvSpPr>
        <p:spPr>
          <a:xfrm>
            <a:off x="8264723" y="2025997"/>
            <a:ext cx="3008263" cy="142875"/>
          </a:xfrm>
          <a:prstGeom prst="rect">
            <a:avLst/>
          </a:prstGeom>
          <a:noFill/>
          <a:ln/>
        </p:spPr>
        <p:txBody>
          <a:bodyPr wrap="none" lIns="0" tIns="0" rIns="0" bIns="0" rtlCol="0" anchor="ctr"/>
          <a:lstStyle/>
          <a:p>
            <a:pPr algn="l" indent="0" marL="0">
              <a:buNone/>
            </a:pPr>
            <a:r>
              <a:rPr lang="en-US" sz="1037" dirty="0">
                <a:solidFill>
                  <a:srgbClr val="FFFFFF"/>
                </a:solidFill>
                <a:latin typeface="Anek Latin" pitchFamily="34" charset="0"/>
                <a:ea typeface="Anek Latin" pitchFamily="34" charset="-122"/>
                <a:cs typeface="Anek Latin" pitchFamily="34" charset="-120"/>
              </a:rPr>
              <a:t>Our 3-year goal, about 4% of Tracxn’s paying base. The</a:t>
            </a:r>
            <a:endParaRPr lang="en-US" sz="1037" dirty="0"/>
          </a:p>
        </p:txBody>
      </p:sp>
      <p:sp>
        <p:nvSpPr>
          <p:cNvPr id="20" name="Text 18"/>
          <p:cNvSpPr/>
          <p:nvPr/>
        </p:nvSpPr>
        <p:spPr>
          <a:xfrm>
            <a:off x="8264723" y="2212925"/>
            <a:ext cx="3210669" cy="142875"/>
          </a:xfrm>
          <a:prstGeom prst="rect">
            <a:avLst/>
          </a:prstGeom>
          <a:noFill/>
          <a:ln/>
        </p:spPr>
        <p:txBody>
          <a:bodyPr wrap="none" lIns="0" tIns="0" rIns="0" bIns="0" rtlCol="0" anchor="ctr"/>
          <a:lstStyle/>
          <a:p>
            <a:pPr algn="l" indent="0" marL="0">
              <a:buNone/>
            </a:pPr>
            <a:r>
              <a:rPr lang="en-US" sz="1037" dirty="0">
                <a:solidFill>
                  <a:srgbClr val="FFFFFF"/>
                </a:solidFill>
                <a:latin typeface="Anek Latin" pitchFamily="34" charset="0"/>
                <a:ea typeface="Anek Latin" pitchFamily="34" charset="-122"/>
                <a:cs typeface="Anek Latin" pitchFamily="34" charset="-120"/>
              </a:rPr>
              <a:t>closest product idea, Prewave, maps world events to their</a:t>
            </a:r>
            <a:endParaRPr lang="en-US" sz="1037" dirty="0"/>
          </a:p>
        </p:txBody>
      </p:sp>
      <p:sp>
        <p:nvSpPr>
          <p:cNvPr id="21" name="Text 19"/>
          <p:cNvSpPr/>
          <p:nvPr/>
        </p:nvSpPr>
        <p:spPr>
          <a:xfrm>
            <a:off x="8264723" y="2399854"/>
            <a:ext cx="2742902" cy="142875"/>
          </a:xfrm>
          <a:prstGeom prst="rect">
            <a:avLst/>
          </a:prstGeom>
          <a:noFill/>
          <a:ln/>
        </p:spPr>
        <p:txBody>
          <a:bodyPr wrap="none" lIns="0" tIns="0" rIns="0" bIns="0" rtlCol="0" anchor="ctr"/>
          <a:lstStyle/>
          <a:p>
            <a:pPr algn="l" indent="0" marL="0">
              <a:buNone/>
            </a:pPr>
            <a:r>
              <a:rPr lang="en-US" sz="1037" dirty="0">
                <a:solidFill>
                  <a:srgbClr val="FFFFFF"/>
                </a:solidFill>
                <a:latin typeface="Anek Latin" pitchFamily="34" charset="0"/>
                <a:ea typeface="Anek Latin" pitchFamily="34" charset="-122"/>
                <a:cs typeface="Anek Latin" pitchFamily="34" charset="-120"/>
              </a:rPr>
              <a:t>impact on a company’s suppliers and serves 200+</a:t>
            </a:r>
            <a:endParaRPr lang="en-US" sz="1037" dirty="0"/>
          </a:p>
        </p:txBody>
      </p:sp>
      <p:sp>
        <p:nvSpPr>
          <p:cNvPr id="22" name="Text 20"/>
          <p:cNvSpPr/>
          <p:nvPr/>
        </p:nvSpPr>
        <p:spPr>
          <a:xfrm>
            <a:off x="8264723" y="2586782"/>
            <a:ext cx="695027" cy="142875"/>
          </a:xfrm>
          <a:prstGeom prst="rect">
            <a:avLst/>
          </a:prstGeom>
          <a:noFill/>
          <a:ln/>
        </p:spPr>
        <p:txBody>
          <a:bodyPr wrap="none" lIns="0" tIns="0" rIns="0" bIns="0" rtlCol="0" anchor="ctr"/>
          <a:lstStyle/>
          <a:p>
            <a:pPr algn="l" indent="0" marL="0">
              <a:buNone/>
            </a:pPr>
            <a:r>
              <a:rPr lang="en-US" sz="1037" dirty="0">
                <a:solidFill>
                  <a:srgbClr val="FFFFFF"/>
                </a:solidFill>
                <a:latin typeface="Anek Latin" pitchFamily="34" charset="0"/>
                <a:ea typeface="Anek Latin" pitchFamily="34" charset="-122"/>
                <a:cs typeface="Anek Latin" pitchFamily="34" charset="-120"/>
              </a:rPr>
              <a:t>enterprises.</a:t>
            </a:r>
            <a:endParaRPr lang="en-US" sz="1037" dirty="0"/>
          </a:p>
        </p:txBody>
      </p:sp>
      <p:sp>
        <p:nvSpPr>
          <p:cNvPr id="23" name="Text 21"/>
          <p:cNvSpPr/>
          <p:nvPr/>
        </p:nvSpPr>
        <p:spPr>
          <a:xfrm>
            <a:off x="670322" y="3427958"/>
            <a:ext cx="1833116" cy="161925"/>
          </a:xfrm>
          <a:prstGeom prst="rect">
            <a:avLst/>
          </a:prstGeom>
          <a:noFill/>
          <a:ln/>
        </p:spPr>
        <p:txBody>
          <a:bodyPr wrap="none" lIns="0" tIns="0" rIns="0" bIns="0" rtlCol="0" anchor="ctr"/>
          <a:lstStyle/>
          <a:p>
            <a:pPr algn="l" indent="0" marL="0">
              <a:buNone/>
            </a:pPr>
            <a:r>
              <a:rPr lang="en-US" sz="1200" b="1" dirty="0">
                <a:solidFill>
                  <a:srgbClr val="0C0B0A"/>
                </a:solidFill>
                <a:latin typeface="Anek Latin" pitchFamily="34" charset="0"/>
                <a:ea typeface="Anek Latin" pitchFamily="34" charset="-122"/>
                <a:cs typeface="Anek Latin" pitchFamily="34" charset="-120"/>
              </a:rPr>
              <a:t>Intelligence software sells.</a:t>
            </a:r>
            <a:endParaRPr lang="en-US" sz="1200" dirty="0"/>
          </a:p>
        </p:txBody>
      </p:sp>
      <p:sp>
        <p:nvSpPr>
          <p:cNvPr id="24" name="Text 22"/>
          <p:cNvSpPr/>
          <p:nvPr/>
        </p:nvSpPr>
        <p:spPr>
          <a:xfrm>
            <a:off x="670322" y="3695700"/>
            <a:ext cx="5042743" cy="142875"/>
          </a:xfrm>
          <a:prstGeom prst="rect">
            <a:avLst/>
          </a:prstGeom>
          <a:noFill/>
          <a:ln/>
        </p:spPr>
        <p:txBody>
          <a:bodyPr wrap="none" lIns="0" tIns="0" rIns="0" bIns="0" rtlCol="0" anchor="ctr"/>
          <a:lstStyle/>
          <a:p>
            <a:pPr algn="l" indent="0" marL="0">
              <a:buNone/>
            </a:pPr>
            <a:r>
              <a:rPr lang="en-US" sz="1037" dirty="0">
                <a:solidFill>
                  <a:srgbClr val="48443E"/>
                </a:solidFill>
                <a:latin typeface="Anek Latin" pitchFamily="34" charset="0"/>
                <a:ea typeface="Anek Latin" pitchFamily="34" charset="-122"/>
                <a:cs typeface="Anek Latin" pitchFamily="34" charset="-120"/>
              </a:rPr>
              <a:t>AlphaSense has 6,500+ customers and over $500M in annual recurring revenue. Dataminr is</a:t>
            </a:r>
            <a:endParaRPr lang="en-US" sz="1037" dirty="0"/>
          </a:p>
        </p:txBody>
      </p:sp>
      <p:sp>
        <p:nvSpPr>
          <p:cNvPr id="25" name="Text 23"/>
          <p:cNvSpPr/>
          <p:nvPr/>
        </p:nvSpPr>
        <p:spPr>
          <a:xfrm>
            <a:off x="670322" y="3882628"/>
            <a:ext cx="4933355" cy="142875"/>
          </a:xfrm>
          <a:prstGeom prst="rect">
            <a:avLst/>
          </a:prstGeom>
          <a:noFill/>
          <a:ln/>
        </p:spPr>
        <p:txBody>
          <a:bodyPr wrap="none" lIns="0" tIns="0" rIns="0" bIns="0" rtlCol="0" anchor="ctr"/>
          <a:lstStyle/>
          <a:p>
            <a:pPr algn="l" indent="0" marL="0">
              <a:buNone/>
            </a:pPr>
            <a:r>
              <a:rPr lang="en-US" sz="1037" dirty="0">
                <a:solidFill>
                  <a:srgbClr val="48443E"/>
                </a:solidFill>
                <a:latin typeface="Anek Latin" pitchFamily="34" charset="0"/>
                <a:ea typeface="Anek Latin" pitchFamily="34" charset="-122"/>
                <a:cs typeface="Anek Latin" pitchFamily="34" charset="-120"/>
              </a:rPr>
              <a:t>approaching $200M, serving 100+ U.S. agencies and 20+ governments. Tracxn earns about</a:t>
            </a:r>
            <a:endParaRPr lang="en-US" sz="1037" dirty="0"/>
          </a:p>
        </p:txBody>
      </p:sp>
      <p:sp>
        <p:nvSpPr>
          <p:cNvPr id="26" name="Text 24"/>
          <p:cNvSpPr/>
          <p:nvPr/>
        </p:nvSpPr>
        <p:spPr>
          <a:xfrm>
            <a:off x="670322" y="4069556"/>
            <a:ext cx="1589484" cy="142875"/>
          </a:xfrm>
          <a:prstGeom prst="rect">
            <a:avLst/>
          </a:prstGeom>
          <a:noFill/>
          <a:ln/>
        </p:spPr>
        <p:txBody>
          <a:bodyPr wrap="none" lIns="0" tIns="0" rIns="0" bIns="0" rtlCol="0" anchor="ctr"/>
          <a:lstStyle/>
          <a:p>
            <a:pPr algn="l" indent="0" marL="0">
              <a:buNone/>
            </a:pPr>
            <a:r>
              <a:rPr lang="en-US" sz="1037" dirty="0">
                <a:solidFill>
                  <a:srgbClr val="48443E"/>
                </a:solidFill>
                <a:latin typeface="Anek Latin" pitchFamily="34" charset="0"/>
                <a:ea typeface="Anek Latin" pitchFamily="34" charset="-122"/>
                <a:cs typeface="Anek Latin" pitchFamily="34" charset="-120"/>
              </a:rPr>
              <a:t>₹3.6 lakh a year per account.</a:t>
            </a:r>
            <a:endParaRPr lang="en-US" sz="1037" dirty="0"/>
          </a:p>
        </p:txBody>
      </p:sp>
      <p:sp>
        <p:nvSpPr>
          <p:cNvPr id="27" name="Text 25"/>
          <p:cNvSpPr/>
          <p:nvPr/>
        </p:nvSpPr>
        <p:spPr>
          <a:xfrm>
            <a:off x="6376243" y="3427958"/>
            <a:ext cx="1445568" cy="161925"/>
          </a:xfrm>
          <a:prstGeom prst="rect">
            <a:avLst/>
          </a:prstGeom>
          <a:noFill/>
          <a:ln/>
        </p:spPr>
        <p:txBody>
          <a:bodyPr wrap="none" lIns="0" tIns="0" rIns="0" bIns="0" rtlCol="0" anchor="ctr"/>
          <a:lstStyle/>
          <a:p>
            <a:pPr algn="l" indent="0" marL="0">
              <a:buNone/>
            </a:pPr>
            <a:r>
              <a:rPr lang="en-US" sz="1200" b="1" dirty="0">
                <a:solidFill>
                  <a:srgbClr val="0C0B0A"/>
                </a:solidFill>
                <a:latin typeface="Anek Latin" pitchFamily="34" charset="0"/>
                <a:ea typeface="Anek Latin" pitchFamily="34" charset="-122"/>
                <a:cs typeface="Anek Latin" pitchFamily="34" charset="-120"/>
              </a:rPr>
              <a:t>How we will validate.</a:t>
            </a:r>
            <a:endParaRPr lang="en-US" sz="1200" dirty="0"/>
          </a:p>
        </p:txBody>
      </p:sp>
      <p:sp>
        <p:nvSpPr>
          <p:cNvPr id="28" name="Text 26"/>
          <p:cNvSpPr/>
          <p:nvPr/>
        </p:nvSpPr>
        <p:spPr>
          <a:xfrm>
            <a:off x="6376243" y="3789164"/>
            <a:ext cx="4941987" cy="142875"/>
          </a:xfrm>
          <a:prstGeom prst="rect">
            <a:avLst/>
          </a:prstGeom>
          <a:noFill/>
          <a:ln/>
        </p:spPr>
        <p:txBody>
          <a:bodyPr wrap="none" lIns="0" tIns="0" rIns="0" bIns="0" rtlCol="0" anchor="ctr"/>
          <a:lstStyle/>
          <a:p>
            <a:pPr algn="l" indent="0" marL="0">
              <a:buNone/>
            </a:pPr>
            <a:r>
              <a:rPr lang="en-US" sz="1037" dirty="0">
                <a:solidFill>
                  <a:srgbClr val="48443E"/>
                </a:solidFill>
                <a:latin typeface="Anek Latin" pitchFamily="34" charset="0"/>
                <a:ea typeface="Anek Latin" pitchFamily="34" charset="-122"/>
                <a:cs typeface="Anek Latin" pitchFamily="34" charset="-120"/>
              </a:rPr>
              <a:t>List 100 named Indian organisations in research, risk and strategy. Hold 20 to 30 discovery</a:t>
            </a:r>
            <a:endParaRPr lang="en-US" sz="1037" dirty="0"/>
          </a:p>
        </p:txBody>
      </p:sp>
      <p:sp>
        <p:nvSpPr>
          <p:cNvPr id="29" name="Text 27"/>
          <p:cNvSpPr/>
          <p:nvPr/>
        </p:nvSpPr>
        <p:spPr>
          <a:xfrm>
            <a:off x="6376243" y="3976092"/>
            <a:ext cx="4775895" cy="142875"/>
          </a:xfrm>
          <a:prstGeom prst="rect">
            <a:avLst/>
          </a:prstGeom>
          <a:noFill/>
          <a:ln/>
        </p:spPr>
        <p:txBody>
          <a:bodyPr wrap="none" lIns="0" tIns="0" rIns="0" bIns="0" rtlCol="0" anchor="ctr"/>
          <a:lstStyle/>
          <a:p>
            <a:pPr algn="l" indent="0" marL="0">
              <a:buNone/>
            </a:pPr>
            <a:r>
              <a:rPr lang="en-US" sz="1037" dirty="0">
                <a:solidFill>
                  <a:srgbClr val="48443E"/>
                </a:solidFill>
                <a:latin typeface="Anek Latin" pitchFamily="34" charset="0"/>
                <a:ea typeface="Anek Latin" pitchFamily="34" charset="-122"/>
                <a:cs typeface="Anek Latin" pitchFamily="34" charset="-120"/>
              </a:rPr>
              <a:t>conversations, test paid-pilot terms, and replace these estimates with real conversion.</a:t>
            </a:r>
            <a:endParaRPr lang="en-US" sz="1037" dirty="0"/>
          </a:p>
        </p:txBody>
      </p:sp>
      <p:sp>
        <p:nvSpPr>
          <p:cNvPr id="30" name="Text 28"/>
          <p:cNvSpPr/>
          <p:nvPr/>
        </p:nvSpPr>
        <p:spPr>
          <a:xfrm>
            <a:off x="743396" y="6438305"/>
            <a:ext cx="302568" cy="133350"/>
          </a:xfrm>
          <a:prstGeom prst="rect">
            <a:avLst/>
          </a:prstGeom>
          <a:noFill/>
          <a:ln/>
        </p:spPr>
        <p:txBody>
          <a:bodyPr wrap="none" lIns="0" tIns="0" rIns="0" bIns="0" rtlCol="0" anchor="ctr"/>
          <a:lstStyle/>
          <a:p>
            <a:pPr algn="l" indent="0" marL="0">
              <a:buNone/>
            </a:pPr>
            <a:r>
              <a:rPr lang="en-US" sz="941" b="1" spc="-9" kern="0" dirty="0">
                <a:solidFill>
                  <a:srgbClr val="0C0B0A"/>
                </a:solidFill>
                <a:latin typeface="Anek Latin" pitchFamily="34" charset="0"/>
                <a:ea typeface="Anek Latin" pitchFamily="34" charset="-122"/>
                <a:cs typeface="Anek Latin" pitchFamily="34" charset="-120"/>
              </a:rPr>
              <a:t>Oozh</a:t>
            </a:r>
            <a:endParaRPr lang="en-US" sz="941" dirty="0"/>
          </a:p>
        </p:txBody>
      </p:sp>
      <p:sp>
        <p:nvSpPr>
          <p:cNvPr id="31" name="Text 29"/>
          <p:cNvSpPr/>
          <p:nvPr/>
        </p:nvSpPr>
        <p:spPr>
          <a:xfrm>
            <a:off x="11560076" y="6438454"/>
            <a:ext cx="158055" cy="133350"/>
          </a:xfrm>
          <a:prstGeom prst="rect">
            <a:avLst/>
          </a:prstGeom>
          <a:noFill/>
          <a:ln/>
        </p:spPr>
        <p:txBody>
          <a:bodyPr wrap="none" lIns="0" tIns="0" rIns="0" bIns="0" rtlCol="0" anchor="ctr"/>
          <a:lstStyle/>
          <a:p>
            <a:pPr algn="l" indent="0" marL="0">
              <a:buNone/>
            </a:pPr>
            <a:r>
              <a:rPr lang="en-US" sz="787" dirty="0">
                <a:solidFill>
                  <a:srgbClr val="7B756C"/>
                </a:solidFill>
                <a:latin typeface="IBM Plex Mono" pitchFamily="34" charset="0"/>
                <a:ea typeface="IBM Plex Mono" pitchFamily="34" charset="-122"/>
                <a:cs typeface="IBM Plex Mono" pitchFamily="34" charset="-120"/>
              </a:rPr>
              <a:t>A3</a:t>
            </a:r>
            <a:endParaRPr lang="en-US" sz="787"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511969" y="409129"/>
            <a:ext cx="3128367" cy="142875"/>
          </a:xfrm>
          <a:prstGeom prst="rect">
            <a:avLst/>
          </a:prstGeom>
          <a:noFill/>
          <a:ln/>
        </p:spPr>
        <p:txBody>
          <a:bodyPr wrap="none" lIns="0" tIns="0" rIns="0" bIns="0" rtlCol="0" anchor="ctr"/>
          <a:lstStyle/>
          <a:p>
            <a:pPr algn="l" indent="0" marL="0">
              <a:buNone/>
            </a:pPr>
            <a:r>
              <a:rPr lang="en-US" sz="1037" b="1" spc="332" kern="0" dirty="0">
                <a:solidFill>
                  <a:srgbClr val="48443E"/>
                </a:solidFill>
                <a:latin typeface="Anek Latin" pitchFamily="34" charset="0"/>
                <a:ea typeface="Anek Latin" pitchFamily="34" charset="-122"/>
                <a:cs typeface="Anek Latin" pitchFamily="34" charset="-120"/>
              </a:rPr>
              <a:t>APPENDIX · A4 · PROOF OF WORK</a:t>
            </a:r>
            <a:endParaRPr lang="en-US" sz="1037" dirty="0"/>
          </a:p>
        </p:txBody>
      </p:sp>
      <p:sp>
        <p:nvSpPr>
          <p:cNvPr id="3" name="Text 1"/>
          <p:cNvSpPr/>
          <p:nvPr/>
        </p:nvSpPr>
        <p:spPr>
          <a:xfrm>
            <a:off x="511969" y="704255"/>
            <a:ext cx="4472732" cy="371475"/>
          </a:xfrm>
          <a:prstGeom prst="rect">
            <a:avLst/>
          </a:prstGeom>
          <a:noFill/>
          <a:ln/>
        </p:spPr>
        <p:txBody>
          <a:bodyPr wrap="none" lIns="0" tIns="0" rIns="0" bIns="0" rtlCol="0" anchor="ctr"/>
          <a:lstStyle/>
          <a:p>
            <a:pPr algn="l" indent="0" marL="0">
              <a:buNone/>
            </a:pPr>
            <a:r>
              <a:rPr lang="en-US" sz="2640" b="1" spc="-63" kern="0" dirty="0">
                <a:solidFill>
                  <a:srgbClr val="0C0B0A"/>
                </a:solidFill>
                <a:latin typeface="Anek Latin" pitchFamily="34" charset="0"/>
                <a:ea typeface="Anek Latin" pitchFamily="34" charset="-122"/>
                <a:cs typeface="Anek Latin" pitchFamily="34" charset="-120"/>
              </a:rPr>
              <a:t>One real story, start to finish</a:t>
            </a:r>
            <a:endParaRPr lang="en-US" sz="2640" dirty="0"/>
          </a:p>
        </p:txBody>
      </p:sp>
      <p:sp>
        <p:nvSpPr>
          <p:cNvPr id="4" name="Text 2"/>
          <p:cNvSpPr/>
          <p:nvPr/>
        </p:nvSpPr>
        <p:spPr>
          <a:xfrm>
            <a:off x="511969" y="1273820"/>
            <a:ext cx="5072658" cy="142875"/>
          </a:xfrm>
          <a:prstGeom prst="rect">
            <a:avLst/>
          </a:prstGeom>
          <a:noFill/>
          <a:ln/>
        </p:spPr>
        <p:txBody>
          <a:bodyPr wrap="none" lIns="0" tIns="0" rIns="0" bIns="0" rtlCol="0" anchor="ctr"/>
          <a:lstStyle/>
          <a:p>
            <a:pPr algn="l" indent="0" marL="0">
              <a:buNone/>
            </a:pPr>
            <a:r>
              <a:rPr lang="en-US" sz="1037" b="1" dirty="0">
                <a:solidFill>
                  <a:srgbClr val="0C0B0A"/>
                </a:solidFill>
                <a:latin typeface="Anek Latin" pitchFamily="34" charset="0"/>
                <a:ea typeface="Anek Latin" pitchFamily="34" charset="-122"/>
                <a:cs typeface="Anek Latin" pitchFamily="34" charset="-120"/>
              </a:rPr>
              <a:t>“U.S. Iran pressure campaign raises energy-market risk”</a:t>
            </a:r>
            <a:pPr algn="l" indent="0" marL="0">
              <a:buNone/>
            </a:pPr>
            <a:r>
              <a:rPr lang="en-US" sz="1037" dirty="0">
                <a:solidFill>
                  <a:srgbClr val="48443E"/>
                </a:solidFill>
                <a:latin typeface="Anek Latin" pitchFamily="34" charset="0"/>
                <a:ea typeface="Anek Latin" pitchFamily="34" charset="-122"/>
                <a:cs typeface="Anek Latin" pitchFamily="34" charset="-120"/>
              </a:rPr>
              <a:t> · CNBC · analysed 15 August 2026</a:t>
            </a:r>
            <a:endParaRPr lang="en-US" sz="1037" dirty="0"/>
          </a:p>
        </p:txBody>
      </p:sp>
      <p:sp>
        <p:nvSpPr>
          <p:cNvPr id="5" name="Text 3"/>
          <p:cNvSpPr/>
          <p:nvPr/>
        </p:nvSpPr>
        <p:spPr>
          <a:xfrm>
            <a:off x="677317" y="1746349"/>
            <a:ext cx="394841" cy="333375"/>
          </a:xfrm>
          <a:prstGeom prst="rect">
            <a:avLst/>
          </a:prstGeom>
          <a:noFill/>
          <a:ln/>
        </p:spPr>
        <p:txBody>
          <a:bodyPr wrap="none" lIns="0" tIns="0" rIns="0" bIns="0" rtlCol="0" anchor="ctr"/>
          <a:lstStyle/>
          <a:p>
            <a:pPr algn="l" indent="0" marL="0">
              <a:buNone/>
            </a:pPr>
            <a:r>
              <a:rPr lang="en-US" sz="2400" b="1" spc="-48" kern="0" dirty="0">
                <a:solidFill>
                  <a:srgbClr val="0C0B0A"/>
                </a:solidFill>
                <a:latin typeface="Anek Latin" pitchFamily="34" charset="0"/>
                <a:ea typeface="Anek Latin" pitchFamily="34" charset="-122"/>
                <a:cs typeface="Anek Latin" pitchFamily="34" charset="-120"/>
              </a:rPr>
              <a:t>42</a:t>
            </a:r>
            <a:endParaRPr lang="en-US" sz="2400" dirty="0"/>
          </a:p>
        </p:txBody>
      </p:sp>
      <p:sp>
        <p:nvSpPr>
          <p:cNvPr id="6" name="Text 4"/>
          <p:cNvSpPr/>
          <p:nvPr/>
        </p:nvSpPr>
        <p:spPr>
          <a:xfrm>
            <a:off x="677317" y="2137916"/>
            <a:ext cx="1118295" cy="142875"/>
          </a:xfrm>
          <a:prstGeom prst="rect">
            <a:avLst/>
          </a:prstGeom>
          <a:noFill/>
          <a:ln/>
        </p:spPr>
        <p:txBody>
          <a:bodyPr wrap="none" lIns="0" tIns="0" rIns="0" bIns="0" rtlCol="0" anchor="ctr"/>
          <a:lstStyle/>
          <a:p>
            <a:pPr algn="l" indent="0" marL="0">
              <a:buNone/>
            </a:pPr>
            <a:r>
              <a:rPr lang="en-US" sz="1037" dirty="0">
                <a:solidFill>
                  <a:srgbClr val="48443E"/>
                </a:solidFill>
                <a:latin typeface="Anek Latin" pitchFamily="34" charset="0"/>
                <a:ea typeface="Anek Latin" pitchFamily="34" charset="-122"/>
                <a:cs typeface="Anek Latin" pitchFamily="34" charset="-120"/>
              </a:rPr>
              <a:t>effects, three levels</a:t>
            </a:r>
            <a:endParaRPr lang="en-US" sz="1037" dirty="0"/>
          </a:p>
        </p:txBody>
      </p:sp>
      <p:sp>
        <p:nvSpPr>
          <p:cNvPr id="7" name="Text 5"/>
          <p:cNvSpPr/>
          <p:nvPr/>
        </p:nvSpPr>
        <p:spPr>
          <a:xfrm>
            <a:off x="677317" y="2324844"/>
            <a:ext cx="310753" cy="142875"/>
          </a:xfrm>
          <a:prstGeom prst="rect">
            <a:avLst/>
          </a:prstGeom>
          <a:noFill/>
          <a:ln/>
        </p:spPr>
        <p:txBody>
          <a:bodyPr wrap="none" lIns="0" tIns="0" rIns="0" bIns="0" rtlCol="0" anchor="ctr"/>
          <a:lstStyle/>
          <a:p>
            <a:pPr algn="l" indent="0" marL="0">
              <a:buNone/>
            </a:pPr>
            <a:r>
              <a:rPr lang="en-US" sz="1037" dirty="0">
                <a:solidFill>
                  <a:srgbClr val="48443E"/>
                </a:solidFill>
                <a:latin typeface="Anek Latin" pitchFamily="34" charset="0"/>
                <a:ea typeface="Anek Latin" pitchFamily="34" charset="-122"/>
                <a:cs typeface="Anek Latin" pitchFamily="34" charset="-120"/>
              </a:rPr>
              <a:t>deep</a:t>
            </a:r>
            <a:endParaRPr lang="en-US" sz="1037" dirty="0"/>
          </a:p>
        </p:txBody>
      </p:sp>
      <p:sp>
        <p:nvSpPr>
          <p:cNvPr id="8" name="Text 6"/>
          <p:cNvSpPr/>
          <p:nvPr/>
        </p:nvSpPr>
        <p:spPr>
          <a:xfrm>
            <a:off x="2056507" y="2028081"/>
            <a:ext cx="206425" cy="200025"/>
          </a:xfrm>
          <a:prstGeom prst="rect">
            <a:avLst/>
          </a:prstGeom>
          <a:noFill/>
          <a:ln/>
        </p:spPr>
        <p:txBody>
          <a:bodyPr wrap="none" lIns="0" tIns="0" rIns="0" bIns="0" rtlCol="0" anchor="ctr"/>
          <a:lstStyle/>
          <a:p>
            <a:pPr algn="l" indent="0" marL="0">
              <a:buNone/>
            </a:pPr>
            <a:r>
              <a:rPr lang="en-US" sz="1440" b="1" dirty="0">
                <a:solidFill>
                  <a:srgbClr val="0C0B0A"/>
                </a:solidFill>
                <a:latin typeface="Anek Latin" pitchFamily="34" charset="0"/>
                <a:ea typeface="Anek Latin" pitchFamily="34" charset="-122"/>
                <a:cs typeface="Anek Latin" pitchFamily="34" charset="-120"/>
              </a:rPr>
              <a:t>→</a:t>
            </a:r>
            <a:endParaRPr lang="en-US" sz="1440" dirty="0"/>
          </a:p>
        </p:txBody>
      </p:sp>
      <p:sp>
        <p:nvSpPr>
          <p:cNvPr id="9" name="Text 7"/>
          <p:cNvSpPr/>
          <p:nvPr/>
        </p:nvSpPr>
        <p:spPr>
          <a:xfrm>
            <a:off x="2487662" y="1746349"/>
            <a:ext cx="820043" cy="333375"/>
          </a:xfrm>
          <a:prstGeom prst="rect">
            <a:avLst/>
          </a:prstGeom>
          <a:noFill/>
          <a:ln/>
        </p:spPr>
        <p:txBody>
          <a:bodyPr wrap="none" lIns="0" tIns="0" rIns="0" bIns="0" rtlCol="0" anchor="ctr"/>
          <a:lstStyle/>
          <a:p>
            <a:pPr algn="l" indent="0" marL="0">
              <a:buNone/>
            </a:pPr>
            <a:r>
              <a:rPr lang="en-US" sz="2400" b="1" spc="-48" kern="0" dirty="0">
                <a:solidFill>
                  <a:srgbClr val="0C0B0A"/>
                </a:solidFill>
                <a:latin typeface="Anek Latin" pitchFamily="34" charset="0"/>
                <a:ea typeface="Anek Latin" pitchFamily="34" charset="-122"/>
                <a:cs typeface="Anek Latin" pitchFamily="34" charset="-120"/>
              </a:rPr>
              <a:t>5,147</a:t>
            </a:r>
            <a:endParaRPr lang="en-US" sz="2400" dirty="0"/>
          </a:p>
        </p:txBody>
      </p:sp>
      <p:sp>
        <p:nvSpPr>
          <p:cNvPr id="10" name="Text 8"/>
          <p:cNvSpPr/>
          <p:nvPr/>
        </p:nvSpPr>
        <p:spPr>
          <a:xfrm>
            <a:off x="2487662" y="2137916"/>
            <a:ext cx="702915" cy="142875"/>
          </a:xfrm>
          <a:prstGeom prst="rect">
            <a:avLst/>
          </a:prstGeom>
          <a:noFill/>
          <a:ln/>
        </p:spPr>
        <p:txBody>
          <a:bodyPr wrap="none" lIns="0" tIns="0" rIns="0" bIns="0" rtlCol="0" anchor="ctr"/>
          <a:lstStyle/>
          <a:p>
            <a:pPr algn="l" indent="0" marL="0">
              <a:buNone/>
            </a:pPr>
            <a:r>
              <a:rPr lang="en-US" sz="1037" dirty="0">
                <a:solidFill>
                  <a:srgbClr val="48443E"/>
                </a:solidFill>
                <a:latin typeface="Anek Latin" pitchFamily="34" charset="0"/>
                <a:ea typeface="Anek Latin" pitchFamily="34" charset="-122"/>
                <a:cs typeface="Anek Latin" pitchFamily="34" charset="-120"/>
              </a:rPr>
              <a:t>listed Indian</a:t>
            </a:r>
            <a:endParaRPr lang="en-US" sz="1037" dirty="0"/>
          </a:p>
        </p:txBody>
      </p:sp>
      <p:sp>
        <p:nvSpPr>
          <p:cNvPr id="11" name="Text 9"/>
          <p:cNvSpPr/>
          <p:nvPr/>
        </p:nvSpPr>
        <p:spPr>
          <a:xfrm>
            <a:off x="2487662" y="2324844"/>
            <a:ext cx="1103114" cy="142875"/>
          </a:xfrm>
          <a:prstGeom prst="rect">
            <a:avLst/>
          </a:prstGeom>
          <a:noFill/>
          <a:ln/>
        </p:spPr>
        <p:txBody>
          <a:bodyPr wrap="none" lIns="0" tIns="0" rIns="0" bIns="0" rtlCol="0" anchor="ctr"/>
          <a:lstStyle/>
          <a:p>
            <a:pPr algn="l" indent="0" marL="0">
              <a:buNone/>
            </a:pPr>
            <a:r>
              <a:rPr lang="en-US" sz="1037" dirty="0">
                <a:solidFill>
                  <a:srgbClr val="48443E"/>
                </a:solidFill>
                <a:latin typeface="Anek Latin" pitchFamily="34" charset="0"/>
                <a:ea typeface="Anek Latin" pitchFamily="34" charset="-122"/>
                <a:cs typeface="Anek Latin" pitchFamily="34" charset="-120"/>
              </a:rPr>
              <a:t>companies checked</a:t>
            </a:r>
            <a:endParaRPr lang="en-US" sz="1037" dirty="0"/>
          </a:p>
        </p:txBody>
      </p:sp>
      <p:sp>
        <p:nvSpPr>
          <p:cNvPr id="12" name="Text 10"/>
          <p:cNvSpPr/>
          <p:nvPr/>
        </p:nvSpPr>
        <p:spPr>
          <a:xfrm>
            <a:off x="3867001" y="2028081"/>
            <a:ext cx="206425" cy="200025"/>
          </a:xfrm>
          <a:prstGeom prst="rect">
            <a:avLst/>
          </a:prstGeom>
          <a:noFill/>
          <a:ln/>
        </p:spPr>
        <p:txBody>
          <a:bodyPr wrap="none" lIns="0" tIns="0" rIns="0" bIns="0" rtlCol="0" anchor="ctr"/>
          <a:lstStyle/>
          <a:p>
            <a:pPr algn="l" indent="0" marL="0">
              <a:buNone/>
            </a:pPr>
            <a:r>
              <a:rPr lang="en-US" sz="1440" b="1" dirty="0">
                <a:solidFill>
                  <a:srgbClr val="0C0B0A"/>
                </a:solidFill>
                <a:latin typeface="Anek Latin" pitchFamily="34" charset="0"/>
                <a:ea typeface="Anek Latin" pitchFamily="34" charset="-122"/>
                <a:cs typeface="Anek Latin" pitchFamily="34" charset="-120"/>
              </a:rPr>
              <a:t>→</a:t>
            </a:r>
            <a:endParaRPr lang="en-US" sz="1440" dirty="0"/>
          </a:p>
        </p:txBody>
      </p:sp>
      <p:sp>
        <p:nvSpPr>
          <p:cNvPr id="13" name="Text 11"/>
          <p:cNvSpPr/>
          <p:nvPr/>
        </p:nvSpPr>
        <p:spPr>
          <a:xfrm>
            <a:off x="4298156" y="1746349"/>
            <a:ext cx="394841" cy="333375"/>
          </a:xfrm>
          <a:prstGeom prst="rect">
            <a:avLst/>
          </a:prstGeom>
          <a:noFill/>
          <a:ln/>
        </p:spPr>
        <p:txBody>
          <a:bodyPr wrap="none" lIns="0" tIns="0" rIns="0" bIns="0" rtlCol="0" anchor="ctr"/>
          <a:lstStyle/>
          <a:p>
            <a:pPr algn="l" indent="0" marL="0">
              <a:buNone/>
            </a:pPr>
            <a:r>
              <a:rPr lang="en-US" sz="2400" b="1" spc="-48" kern="0" dirty="0">
                <a:solidFill>
                  <a:srgbClr val="0C0B0A"/>
                </a:solidFill>
                <a:latin typeface="Anek Latin" pitchFamily="34" charset="0"/>
                <a:ea typeface="Anek Latin" pitchFamily="34" charset="-122"/>
                <a:cs typeface="Anek Latin" pitchFamily="34" charset="-120"/>
              </a:rPr>
              <a:t>82</a:t>
            </a:r>
            <a:endParaRPr lang="en-US" sz="2400" dirty="0"/>
          </a:p>
        </p:txBody>
      </p:sp>
      <p:sp>
        <p:nvSpPr>
          <p:cNvPr id="14" name="Text 12"/>
          <p:cNvSpPr/>
          <p:nvPr/>
        </p:nvSpPr>
        <p:spPr>
          <a:xfrm>
            <a:off x="4298156" y="2137916"/>
            <a:ext cx="1079450" cy="142875"/>
          </a:xfrm>
          <a:prstGeom prst="rect">
            <a:avLst/>
          </a:prstGeom>
          <a:noFill/>
          <a:ln/>
        </p:spPr>
        <p:txBody>
          <a:bodyPr wrap="none" lIns="0" tIns="0" rIns="0" bIns="0" rtlCol="0" anchor="ctr"/>
          <a:lstStyle/>
          <a:p>
            <a:pPr algn="l" indent="0" marL="0">
              <a:buNone/>
            </a:pPr>
            <a:r>
              <a:rPr lang="en-US" sz="1037" dirty="0">
                <a:solidFill>
                  <a:srgbClr val="48443E"/>
                </a:solidFill>
                <a:latin typeface="Anek Latin" pitchFamily="34" charset="0"/>
                <a:ea typeface="Anek Latin" pitchFamily="34" charset="-122"/>
                <a:cs typeface="Anek Latin" pitchFamily="34" charset="-120"/>
              </a:rPr>
              <a:t>within reach of the</a:t>
            </a:r>
            <a:endParaRPr lang="en-US" sz="1037" dirty="0"/>
          </a:p>
        </p:txBody>
      </p:sp>
      <p:sp>
        <p:nvSpPr>
          <p:cNvPr id="15" name="Text 13"/>
          <p:cNvSpPr/>
          <p:nvPr/>
        </p:nvSpPr>
        <p:spPr>
          <a:xfrm>
            <a:off x="4298156" y="2324844"/>
            <a:ext cx="426839" cy="142875"/>
          </a:xfrm>
          <a:prstGeom prst="rect">
            <a:avLst/>
          </a:prstGeom>
          <a:noFill/>
          <a:ln/>
        </p:spPr>
        <p:txBody>
          <a:bodyPr wrap="none" lIns="0" tIns="0" rIns="0" bIns="0" rtlCol="0" anchor="ctr"/>
          <a:lstStyle/>
          <a:p>
            <a:pPr algn="l" indent="0" marL="0">
              <a:buNone/>
            </a:pPr>
            <a:r>
              <a:rPr lang="en-US" sz="1037" dirty="0">
                <a:solidFill>
                  <a:srgbClr val="48443E"/>
                </a:solidFill>
                <a:latin typeface="Anek Latin" pitchFamily="34" charset="0"/>
                <a:ea typeface="Anek Latin" pitchFamily="34" charset="-122"/>
                <a:cs typeface="Anek Latin" pitchFamily="34" charset="-120"/>
              </a:rPr>
              <a:t>effects</a:t>
            </a:r>
            <a:endParaRPr lang="en-US" sz="1037" dirty="0"/>
          </a:p>
        </p:txBody>
      </p:sp>
      <p:sp>
        <p:nvSpPr>
          <p:cNvPr id="16" name="Text 14"/>
          <p:cNvSpPr/>
          <p:nvPr/>
        </p:nvSpPr>
        <p:spPr>
          <a:xfrm>
            <a:off x="5677346" y="2028081"/>
            <a:ext cx="206425" cy="200025"/>
          </a:xfrm>
          <a:prstGeom prst="rect">
            <a:avLst/>
          </a:prstGeom>
          <a:noFill/>
          <a:ln/>
        </p:spPr>
        <p:txBody>
          <a:bodyPr wrap="none" lIns="0" tIns="0" rIns="0" bIns="0" rtlCol="0" anchor="ctr"/>
          <a:lstStyle/>
          <a:p>
            <a:pPr algn="l" indent="0" marL="0">
              <a:buNone/>
            </a:pPr>
            <a:r>
              <a:rPr lang="en-US" sz="1440" b="1" dirty="0">
                <a:solidFill>
                  <a:srgbClr val="0C0B0A"/>
                </a:solidFill>
                <a:latin typeface="Anek Latin" pitchFamily="34" charset="0"/>
                <a:ea typeface="Anek Latin" pitchFamily="34" charset="-122"/>
                <a:cs typeface="Anek Latin" pitchFamily="34" charset="-120"/>
              </a:rPr>
              <a:t>→</a:t>
            </a:r>
            <a:endParaRPr lang="en-US" sz="1440" dirty="0"/>
          </a:p>
        </p:txBody>
      </p:sp>
      <p:sp>
        <p:nvSpPr>
          <p:cNvPr id="17" name="Text 15"/>
          <p:cNvSpPr/>
          <p:nvPr/>
        </p:nvSpPr>
        <p:spPr>
          <a:xfrm>
            <a:off x="6108502" y="1746349"/>
            <a:ext cx="394841" cy="333375"/>
          </a:xfrm>
          <a:prstGeom prst="rect">
            <a:avLst/>
          </a:prstGeom>
          <a:noFill/>
          <a:ln/>
        </p:spPr>
        <p:txBody>
          <a:bodyPr wrap="none" lIns="0" tIns="0" rIns="0" bIns="0" rtlCol="0" anchor="ctr"/>
          <a:lstStyle/>
          <a:p>
            <a:pPr algn="l" indent="0" marL="0">
              <a:buNone/>
            </a:pPr>
            <a:r>
              <a:rPr lang="en-US" sz="2400" b="1" spc="-48" kern="0" dirty="0">
                <a:solidFill>
                  <a:srgbClr val="FFFFFF"/>
                </a:solidFill>
                <a:latin typeface="Anek Latin" pitchFamily="34" charset="0"/>
                <a:ea typeface="Anek Latin" pitchFamily="34" charset="-122"/>
                <a:cs typeface="Anek Latin" pitchFamily="34" charset="-120"/>
              </a:rPr>
              <a:t>27</a:t>
            </a:r>
            <a:endParaRPr lang="en-US" sz="2400" dirty="0"/>
          </a:p>
        </p:txBody>
      </p:sp>
      <p:sp>
        <p:nvSpPr>
          <p:cNvPr id="18" name="Text 16"/>
          <p:cNvSpPr/>
          <p:nvPr/>
        </p:nvSpPr>
        <p:spPr>
          <a:xfrm>
            <a:off x="6108502" y="2137916"/>
            <a:ext cx="588318" cy="142875"/>
          </a:xfrm>
          <a:prstGeom prst="rect">
            <a:avLst/>
          </a:prstGeom>
          <a:noFill/>
          <a:ln/>
        </p:spPr>
        <p:txBody>
          <a:bodyPr wrap="none" lIns="0" tIns="0" rIns="0" bIns="0" rtlCol="0" anchor="ctr"/>
          <a:lstStyle/>
          <a:p>
            <a:pPr algn="l" indent="0" marL="0">
              <a:buNone/>
            </a:pPr>
            <a:r>
              <a:rPr lang="en-US" sz="1037" dirty="0">
                <a:solidFill>
                  <a:srgbClr val="FFFFFF"/>
                </a:solidFill>
                <a:latin typeface="Anek Latin" pitchFamily="34" charset="0"/>
                <a:ea typeface="Anek Latin" pitchFamily="34" charset="-122"/>
                <a:cs typeface="Anek Latin" pitchFamily="34" charset="-120"/>
              </a:rPr>
              <a:t>with a call</a:t>
            </a:r>
            <a:endParaRPr lang="en-US" sz="1037" dirty="0"/>
          </a:p>
        </p:txBody>
      </p:sp>
      <p:sp>
        <p:nvSpPr>
          <p:cNvPr id="19" name="Text 17"/>
          <p:cNvSpPr/>
          <p:nvPr/>
        </p:nvSpPr>
        <p:spPr>
          <a:xfrm>
            <a:off x="511969" y="2823270"/>
            <a:ext cx="6623596" cy="142875"/>
          </a:xfrm>
          <a:prstGeom prst="rect">
            <a:avLst/>
          </a:prstGeom>
          <a:noFill/>
          <a:ln/>
        </p:spPr>
        <p:txBody>
          <a:bodyPr wrap="none" lIns="0" tIns="0" rIns="0" bIns="0" rtlCol="0" anchor="ctr"/>
          <a:lstStyle/>
          <a:p>
            <a:pPr algn="l" indent="0" marL="0">
              <a:buNone/>
            </a:pPr>
            <a:r>
              <a:rPr lang="en-US" sz="1037" dirty="0">
                <a:solidFill>
                  <a:srgbClr val="48443E"/>
                </a:solidFill>
                <a:latin typeface="Anek Latin" pitchFamily="34" charset="0"/>
                <a:ea typeface="Anek Latin" pitchFamily="34" charset="-122"/>
                <a:cs typeface="Anek Latin" pitchFamily="34" charset="-120"/>
              </a:rPr>
              <a:t>One CNBC story about U.S. pressure on Iran set off 42 effects, three levels deep. Oozh checked which of 5,147 listed Indian</a:t>
            </a:r>
            <a:endParaRPr lang="en-US" sz="1037" dirty="0"/>
          </a:p>
        </p:txBody>
      </p:sp>
      <p:sp>
        <p:nvSpPr>
          <p:cNvPr id="20" name="Text 18"/>
          <p:cNvSpPr/>
          <p:nvPr/>
        </p:nvSpPr>
        <p:spPr>
          <a:xfrm>
            <a:off x="511969" y="3010198"/>
            <a:ext cx="6895654" cy="142875"/>
          </a:xfrm>
          <a:prstGeom prst="rect">
            <a:avLst/>
          </a:prstGeom>
          <a:noFill/>
          <a:ln/>
        </p:spPr>
        <p:txBody>
          <a:bodyPr wrap="none" lIns="0" tIns="0" rIns="0" bIns="0" rtlCol="0" anchor="ctr"/>
          <a:lstStyle/>
          <a:p>
            <a:pPr algn="l" indent="0" marL="0">
              <a:buNone/>
            </a:pPr>
            <a:r>
              <a:rPr lang="en-US" sz="1037" dirty="0">
                <a:solidFill>
                  <a:srgbClr val="48443E"/>
                </a:solidFill>
                <a:latin typeface="Anek Latin" pitchFamily="34" charset="0"/>
                <a:ea typeface="Anek Latin" pitchFamily="34" charset="-122"/>
                <a:cs typeface="Anek Latin" pitchFamily="34" charset="-120"/>
              </a:rPr>
              <a:t>companies they could reach and found 82. It weighed 250 links between effects and companies, kept the 119 that held up, and</a:t>
            </a:r>
            <a:endParaRPr lang="en-US" sz="1037" dirty="0"/>
          </a:p>
        </p:txBody>
      </p:sp>
      <p:sp>
        <p:nvSpPr>
          <p:cNvPr id="21" name="Text 19"/>
          <p:cNvSpPr/>
          <p:nvPr/>
        </p:nvSpPr>
        <p:spPr>
          <a:xfrm>
            <a:off x="511969" y="3197126"/>
            <a:ext cx="6913215" cy="142875"/>
          </a:xfrm>
          <a:prstGeom prst="rect">
            <a:avLst/>
          </a:prstGeom>
          <a:noFill/>
          <a:ln/>
        </p:spPr>
        <p:txBody>
          <a:bodyPr wrap="none" lIns="0" tIns="0" rIns="0" bIns="0" rtlCol="0" anchor="ctr"/>
          <a:lstStyle/>
          <a:p>
            <a:pPr algn="l" indent="0" marL="0">
              <a:buNone/>
            </a:pPr>
            <a:r>
              <a:rPr lang="en-US" sz="1037" dirty="0">
                <a:solidFill>
                  <a:srgbClr val="48443E"/>
                </a:solidFill>
                <a:latin typeface="Anek Latin" pitchFamily="34" charset="0"/>
                <a:ea typeface="Anek Latin" pitchFamily="34" charset="-122"/>
                <a:cs typeface="Anek Latin" pitchFamily="34" charset="-120"/>
              </a:rPr>
              <a:t>made calls on 27 stocks: 3 bullish, 7 bearish, 16 to watch and 1 neutral. Its closest historical parallel was the 1980s Tanker War, a</a:t>
            </a:r>
            <a:endParaRPr lang="en-US" sz="1037" dirty="0"/>
          </a:p>
        </p:txBody>
      </p:sp>
      <p:sp>
        <p:nvSpPr>
          <p:cNvPr id="22" name="Text 20"/>
          <p:cNvSpPr/>
          <p:nvPr/>
        </p:nvSpPr>
        <p:spPr>
          <a:xfrm>
            <a:off x="511969" y="3384054"/>
            <a:ext cx="674191" cy="142875"/>
          </a:xfrm>
          <a:prstGeom prst="rect">
            <a:avLst/>
          </a:prstGeom>
          <a:noFill/>
          <a:ln/>
        </p:spPr>
        <p:txBody>
          <a:bodyPr wrap="none" lIns="0" tIns="0" rIns="0" bIns="0" rtlCol="0" anchor="ctr"/>
          <a:lstStyle/>
          <a:p>
            <a:pPr algn="l" indent="0" marL="0">
              <a:buNone/>
            </a:pPr>
            <a:r>
              <a:rPr lang="en-US" sz="1037" dirty="0">
                <a:solidFill>
                  <a:srgbClr val="48443E"/>
                </a:solidFill>
                <a:latin typeface="Anek Latin" pitchFamily="34" charset="0"/>
                <a:ea typeface="Anek Latin" pitchFamily="34" charset="-122"/>
                <a:cs typeface="Anek Latin" pitchFamily="34" charset="-120"/>
              </a:rPr>
              <a:t>65% match.</a:t>
            </a:r>
            <a:endParaRPr lang="en-US" sz="1037" dirty="0"/>
          </a:p>
        </p:txBody>
      </p:sp>
      <p:sp>
        <p:nvSpPr>
          <p:cNvPr id="23" name="Text 21"/>
          <p:cNvSpPr/>
          <p:nvPr/>
        </p:nvSpPr>
        <p:spPr>
          <a:xfrm>
            <a:off x="7799338" y="1755874"/>
            <a:ext cx="680442" cy="200025"/>
          </a:xfrm>
          <a:prstGeom prst="rect">
            <a:avLst/>
          </a:prstGeom>
          <a:noFill/>
          <a:ln/>
        </p:spPr>
        <p:txBody>
          <a:bodyPr wrap="none" lIns="0" tIns="0" rIns="0" bIns="0" rtlCol="0" anchor="ctr"/>
          <a:lstStyle/>
          <a:p>
            <a:pPr algn="l" indent="0" marL="0">
              <a:buNone/>
            </a:pPr>
            <a:r>
              <a:rPr lang="en-US" sz="1392" b="1" dirty="0">
                <a:solidFill>
                  <a:srgbClr val="0C0B0A"/>
                </a:solidFill>
                <a:latin typeface="Anek Latin" pitchFamily="34" charset="0"/>
                <a:ea typeface="Anek Latin" pitchFamily="34" charset="-122"/>
                <a:cs typeface="Anek Latin" pitchFamily="34" charset="-120"/>
              </a:rPr>
              <a:t>Oil India</a:t>
            </a:r>
            <a:endParaRPr lang="en-US" sz="1392" dirty="0"/>
          </a:p>
        </p:txBody>
      </p:sp>
      <p:sp>
        <p:nvSpPr>
          <p:cNvPr id="24" name="Text 22"/>
          <p:cNvSpPr/>
          <p:nvPr/>
        </p:nvSpPr>
        <p:spPr>
          <a:xfrm>
            <a:off x="10804475" y="1755874"/>
            <a:ext cx="748308" cy="200025"/>
          </a:xfrm>
          <a:prstGeom prst="rect">
            <a:avLst/>
          </a:prstGeom>
          <a:noFill/>
          <a:ln/>
        </p:spPr>
        <p:txBody>
          <a:bodyPr wrap="none" lIns="0" tIns="0" rIns="0" bIns="0" rtlCol="0" anchor="ctr"/>
          <a:lstStyle/>
          <a:p>
            <a:pPr algn="l" indent="0" marL="0">
              <a:buNone/>
            </a:pPr>
            <a:r>
              <a:rPr lang="en-US" sz="1392" b="1" dirty="0">
                <a:solidFill>
                  <a:srgbClr val="0F7A55"/>
                </a:solidFill>
                <a:latin typeface="Anek Latin" pitchFamily="34" charset="0"/>
                <a:ea typeface="Anek Latin" pitchFamily="34" charset="-122"/>
                <a:cs typeface="Anek Latin" pitchFamily="34" charset="-120"/>
              </a:rPr>
              <a:t>▲ Bullish</a:t>
            </a:r>
            <a:endParaRPr lang="en-US" sz="1392" dirty="0"/>
          </a:p>
        </p:txBody>
      </p:sp>
      <p:sp>
        <p:nvSpPr>
          <p:cNvPr id="25" name="Text 23"/>
          <p:cNvSpPr/>
          <p:nvPr/>
        </p:nvSpPr>
        <p:spPr>
          <a:xfrm>
            <a:off x="7799338" y="2014538"/>
            <a:ext cx="2671614" cy="142875"/>
          </a:xfrm>
          <a:prstGeom prst="rect">
            <a:avLst/>
          </a:prstGeom>
          <a:noFill/>
          <a:ln/>
        </p:spPr>
        <p:txBody>
          <a:bodyPr wrap="none" lIns="0" tIns="0" rIns="0" bIns="0" rtlCol="0" anchor="ctr"/>
          <a:lstStyle/>
          <a:p>
            <a:pPr algn="l" indent="0" marL="0">
              <a:buNone/>
            </a:pPr>
            <a:r>
              <a:rPr lang="en-US" sz="864" dirty="0">
                <a:solidFill>
                  <a:srgbClr val="0C0B0A"/>
                </a:solidFill>
                <a:latin typeface="IBM Plex Mono" pitchFamily="34" charset="0"/>
                <a:ea typeface="IBM Plex Mono" pitchFamily="34" charset="-122"/>
                <a:cs typeface="IBM Plex Mono" pitchFamily="34" charset="-120"/>
              </a:rPr>
              <a:t>+2 to +6% · 5 to 45 days · conviction 55</a:t>
            </a:r>
            <a:endParaRPr lang="en-US" sz="864" dirty="0"/>
          </a:p>
        </p:txBody>
      </p:sp>
      <p:sp>
        <p:nvSpPr>
          <p:cNvPr id="26" name="Text 24"/>
          <p:cNvSpPr/>
          <p:nvPr/>
        </p:nvSpPr>
        <p:spPr>
          <a:xfrm>
            <a:off x="7799338" y="2236291"/>
            <a:ext cx="3271540" cy="142875"/>
          </a:xfrm>
          <a:prstGeom prst="rect">
            <a:avLst/>
          </a:prstGeom>
          <a:noFill/>
          <a:ln/>
        </p:spPr>
        <p:txBody>
          <a:bodyPr wrap="none" lIns="0" tIns="0" rIns="0" bIns="0" rtlCol="0" anchor="ctr"/>
          <a:lstStyle/>
          <a:p>
            <a:pPr algn="l" indent="0" marL="0">
              <a:buNone/>
            </a:pPr>
            <a:r>
              <a:rPr lang="en-US" sz="1037" dirty="0">
                <a:solidFill>
                  <a:srgbClr val="48443E"/>
                </a:solidFill>
                <a:latin typeface="Anek Latin" pitchFamily="34" charset="0"/>
                <a:ea typeface="Anek Latin" pitchFamily="34" charset="-122"/>
                <a:cs typeface="Anek Latin" pitchFamily="34" charset="-120"/>
              </a:rPr>
              <a:t>It sells crude, so a higher price lifts what it earns per barrel.</a:t>
            </a:r>
            <a:endParaRPr lang="en-US" sz="1037" dirty="0"/>
          </a:p>
        </p:txBody>
      </p:sp>
      <p:sp>
        <p:nvSpPr>
          <p:cNvPr id="27" name="Text 25"/>
          <p:cNvSpPr/>
          <p:nvPr/>
        </p:nvSpPr>
        <p:spPr>
          <a:xfrm>
            <a:off x="7799338" y="2798415"/>
            <a:ext cx="782538" cy="200025"/>
          </a:xfrm>
          <a:prstGeom prst="rect">
            <a:avLst/>
          </a:prstGeom>
          <a:noFill/>
          <a:ln/>
        </p:spPr>
        <p:txBody>
          <a:bodyPr wrap="none" lIns="0" tIns="0" rIns="0" bIns="0" rtlCol="0" anchor="ctr"/>
          <a:lstStyle/>
          <a:p>
            <a:pPr algn="l" indent="0" marL="0">
              <a:buNone/>
            </a:pPr>
            <a:r>
              <a:rPr lang="en-US" sz="1392" b="1" dirty="0">
                <a:solidFill>
                  <a:srgbClr val="0C0B0A"/>
                </a:solidFill>
                <a:latin typeface="Anek Latin" pitchFamily="34" charset="0"/>
                <a:ea typeface="Anek Latin" pitchFamily="34" charset="-122"/>
                <a:cs typeface="Anek Latin" pitchFamily="34" charset="-120"/>
              </a:rPr>
              <a:t>Indian Oil</a:t>
            </a:r>
            <a:endParaRPr lang="en-US" sz="1392" dirty="0"/>
          </a:p>
        </p:txBody>
      </p:sp>
      <p:sp>
        <p:nvSpPr>
          <p:cNvPr id="28" name="Text 26"/>
          <p:cNvSpPr/>
          <p:nvPr/>
        </p:nvSpPr>
        <p:spPr>
          <a:xfrm>
            <a:off x="10739140" y="2798415"/>
            <a:ext cx="813643" cy="200025"/>
          </a:xfrm>
          <a:prstGeom prst="rect">
            <a:avLst/>
          </a:prstGeom>
          <a:noFill/>
          <a:ln/>
        </p:spPr>
        <p:txBody>
          <a:bodyPr wrap="none" lIns="0" tIns="0" rIns="0" bIns="0" rtlCol="0" anchor="ctr"/>
          <a:lstStyle/>
          <a:p>
            <a:pPr algn="l" indent="0" marL="0">
              <a:buNone/>
            </a:pPr>
            <a:r>
              <a:rPr lang="en-US" sz="1392" b="1" dirty="0">
                <a:solidFill>
                  <a:srgbClr val="B33A2A"/>
                </a:solidFill>
                <a:latin typeface="Anek Latin" pitchFamily="34" charset="0"/>
                <a:ea typeface="Anek Latin" pitchFamily="34" charset="-122"/>
                <a:cs typeface="Anek Latin" pitchFamily="34" charset="-120"/>
              </a:rPr>
              <a:t>▼ Bearish</a:t>
            </a:r>
            <a:endParaRPr lang="en-US" sz="1392" dirty="0"/>
          </a:p>
        </p:txBody>
      </p:sp>
      <p:sp>
        <p:nvSpPr>
          <p:cNvPr id="29" name="Text 27"/>
          <p:cNvSpPr/>
          <p:nvPr/>
        </p:nvSpPr>
        <p:spPr>
          <a:xfrm>
            <a:off x="7799338" y="3057079"/>
            <a:ext cx="2671614" cy="142875"/>
          </a:xfrm>
          <a:prstGeom prst="rect">
            <a:avLst/>
          </a:prstGeom>
          <a:noFill/>
          <a:ln/>
        </p:spPr>
        <p:txBody>
          <a:bodyPr wrap="none" lIns="0" tIns="0" rIns="0" bIns="0" rtlCol="0" anchor="ctr"/>
          <a:lstStyle/>
          <a:p>
            <a:pPr algn="l" indent="0" marL="0">
              <a:buNone/>
            </a:pPr>
            <a:r>
              <a:rPr lang="en-US" sz="864" dirty="0">
                <a:solidFill>
                  <a:srgbClr val="0C0B0A"/>
                </a:solidFill>
                <a:latin typeface="IBM Plex Mono" pitchFamily="34" charset="0"/>
                <a:ea typeface="IBM Plex Mono" pitchFamily="34" charset="-122"/>
                <a:cs typeface="IBM Plex Mono" pitchFamily="34" charset="-120"/>
              </a:rPr>
              <a:t>−9 to −4% · 1 to 60 days · conviction 65</a:t>
            </a:r>
            <a:endParaRPr lang="en-US" sz="864" dirty="0"/>
          </a:p>
        </p:txBody>
      </p:sp>
      <p:sp>
        <p:nvSpPr>
          <p:cNvPr id="30" name="Text 28"/>
          <p:cNvSpPr/>
          <p:nvPr/>
        </p:nvSpPr>
        <p:spPr>
          <a:xfrm>
            <a:off x="7799338" y="3278832"/>
            <a:ext cx="3359497" cy="142875"/>
          </a:xfrm>
          <a:prstGeom prst="rect">
            <a:avLst/>
          </a:prstGeom>
          <a:noFill/>
          <a:ln/>
        </p:spPr>
        <p:txBody>
          <a:bodyPr wrap="none" lIns="0" tIns="0" rIns="0" bIns="0" rtlCol="0" anchor="ctr"/>
          <a:lstStyle/>
          <a:p>
            <a:pPr algn="l" indent="0" marL="0">
              <a:buNone/>
            </a:pPr>
            <a:r>
              <a:rPr lang="en-US" sz="1037" dirty="0">
                <a:solidFill>
                  <a:srgbClr val="48443E"/>
                </a:solidFill>
                <a:latin typeface="Anek Latin" pitchFamily="34" charset="0"/>
                <a:ea typeface="Anek Latin" pitchFamily="34" charset="-122"/>
                <a:cs typeface="Anek Latin" pitchFamily="34" charset="-120"/>
              </a:rPr>
              <a:t>It buys crude, so the same rise squeezes its refining margins.</a:t>
            </a:r>
            <a:endParaRPr lang="en-US" sz="1037" dirty="0"/>
          </a:p>
        </p:txBody>
      </p:sp>
      <p:sp>
        <p:nvSpPr>
          <p:cNvPr id="31" name="Text 29"/>
          <p:cNvSpPr/>
          <p:nvPr/>
        </p:nvSpPr>
        <p:spPr>
          <a:xfrm>
            <a:off x="511969" y="6092130"/>
            <a:ext cx="7146429" cy="171450"/>
          </a:xfrm>
          <a:prstGeom prst="rect">
            <a:avLst/>
          </a:prstGeom>
          <a:noFill/>
          <a:ln/>
        </p:spPr>
        <p:txBody>
          <a:bodyPr wrap="none" lIns="0" tIns="0" rIns="0" bIns="0" rtlCol="0" anchor="ctr"/>
          <a:lstStyle/>
          <a:p>
            <a:pPr algn="l" indent="0" marL="0">
              <a:buNone/>
            </a:pPr>
            <a:r>
              <a:rPr lang="en-US" sz="1037" dirty="0">
                <a:solidFill>
                  <a:srgbClr val="48443E"/>
                </a:solidFill>
                <a:latin typeface="IBM Plex Mono" pitchFamily="34" charset="0"/>
                <a:ea typeface="IBM Plex Mono" pitchFamily="34" charset="-122"/>
                <a:cs typeface="IBM Plex Mono" pitchFamily="34" charset="-120"/>
              </a:rPr>
              <a:t>Figures as recorded in the analysis run. Illustrative, not a forecast or a recommendation.</a:t>
            </a:r>
            <a:endParaRPr lang="en-US" sz="1037" dirty="0"/>
          </a:p>
        </p:txBody>
      </p:sp>
      <p:sp>
        <p:nvSpPr>
          <p:cNvPr id="32" name="Text 30"/>
          <p:cNvSpPr/>
          <p:nvPr/>
        </p:nvSpPr>
        <p:spPr>
          <a:xfrm>
            <a:off x="743396" y="6438305"/>
            <a:ext cx="302568" cy="133350"/>
          </a:xfrm>
          <a:prstGeom prst="rect">
            <a:avLst/>
          </a:prstGeom>
          <a:noFill/>
          <a:ln/>
        </p:spPr>
        <p:txBody>
          <a:bodyPr wrap="none" lIns="0" tIns="0" rIns="0" bIns="0" rtlCol="0" anchor="ctr"/>
          <a:lstStyle/>
          <a:p>
            <a:pPr algn="l" indent="0" marL="0">
              <a:buNone/>
            </a:pPr>
            <a:r>
              <a:rPr lang="en-US" sz="941" b="1" spc="-9" kern="0" dirty="0">
                <a:solidFill>
                  <a:srgbClr val="0C0B0A"/>
                </a:solidFill>
                <a:latin typeface="Anek Latin" pitchFamily="34" charset="0"/>
                <a:ea typeface="Anek Latin" pitchFamily="34" charset="-122"/>
                <a:cs typeface="Anek Latin" pitchFamily="34" charset="-120"/>
              </a:rPr>
              <a:t>Oozh</a:t>
            </a:r>
            <a:endParaRPr lang="en-US" sz="941" dirty="0"/>
          </a:p>
        </p:txBody>
      </p:sp>
      <p:sp>
        <p:nvSpPr>
          <p:cNvPr id="33" name="Text 31"/>
          <p:cNvSpPr/>
          <p:nvPr/>
        </p:nvSpPr>
        <p:spPr>
          <a:xfrm>
            <a:off x="11560076" y="6438454"/>
            <a:ext cx="158055" cy="133350"/>
          </a:xfrm>
          <a:prstGeom prst="rect">
            <a:avLst/>
          </a:prstGeom>
          <a:noFill/>
          <a:ln/>
        </p:spPr>
        <p:txBody>
          <a:bodyPr wrap="none" lIns="0" tIns="0" rIns="0" bIns="0" rtlCol="0" anchor="ctr"/>
          <a:lstStyle/>
          <a:p>
            <a:pPr algn="l" indent="0" marL="0">
              <a:buNone/>
            </a:pPr>
            <a:r>
              <a:rPr lang="en-US" sz="787" dirty="0">
                <a:solidFill>
                  <a:srgbClr val="7B756C"/>
                </a:solidFill>
                <a:latin typeface="IBM Plex Mono" pitchFamily="34" charset="0"/>
                <a:ea typeface="IBM Plex Mono" pitchFamily="34" charset="-122"/>
                <a:cs typeface="IBM Plex Mono" pitchFamily="34" charset="-120"/>
              </a:rPr>
              <a:t>A4</a:t>
            </a:r>
            <a:endParaRPr lang="en-US" sz="787"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511969" y="409129"/>
            <a:ext cx="2977902" cy="142875"/>
          </a:xfrm>
          <a:prstGeom prst="rect">
            <a:avLst/>
          </a:prstGeom>
          <a:noFill/>
          <a:ln/>
        </p:spPr>
        <p:txBody>
          <a:bodyPr wrap="none" lIns="0" tIns="0" rIns="0" bIns="0" rtlCol="0" anchor="ctr"/>
          <a:lstStyle/>
          <a:p>
            <a:pPr algn="l" indent="0" marL="0">
              <a:buNone/>
            </a:pPr>
            <a:r>
              <a:rPr lang="en-US" sz="1037" b="1" spc="332" kern="0" dirty="0">
                <a:solidFill>
                  <a:srgbClr val="48443E"/>
                </a:solidFill>
                <a:latin typeface="Anek Latin" pitchFamily="34" charset="0"/>
                <a:ea typeface="Anek Latin" pitchFamily="34" charset="-122"/>
                <a:cs typeface="Anek Latin" pitchFamily="34" charset="-120"/>
              </a:rPr>
              <a:t>APPENDIX · A5 · METHODOLOGY</a:t>
            </a:r>
            <a:endParaRPr lang="en-US" sz="1037" dirty="0"/>
          </a:p>
        </p:txBody>
      </p:sp>
      <p:sp>
        <p:nvSpPr>
          <p:cNvPr id="3" name="Text 1"/>
          <p:cNvSpPr/>
          <p:nvPr/>
        </p:nvSpPr>
        <p:spPr>
          <a:xfrm>
            <a:off x="511969" y="704255"/>
            <a:ext cx="2908697" cy="371475"/>
          </a:xfrm>
          <a:prstGeom prst="rect">
            <a:avLst/>
          </a:prstGeom>
          <a:noFill/>
          <a:ln/>
        </p:spPr>
        <p:txBody>
          <a:bodyPr wrap="none" lIns="0" tIns="0" rIns="0" bIns="0" rtlCol="0" anchor="ctr"/>
          <a:lstStyle/>
          <a:p>
            <a:pPr algn="l" indent="0" marL="0">
              <a:buNone/>
            </a:pPr>
            <a:r>
              <a:rPr lang="en-US" sz="2640" b="1" spc="-63" kern="0" dirty="0">
                <a:solidFill>
                  <a:srgbClr val="0C0B0A"/>
                </a:solidFill>
                <a:latin typeface="Anek Latin" pitchFamily="34" charset="0"/>
                <a:ea typeface="Anek Latin" pitchFamily="34" charset="-122"/>
                <a:cs typeface="Anek Latin" pitchFamily="34" charset="-120"/>
              </a:rPr>
              <a:t>How Oozh reasons</a:t>
            </a:r>
            <a:endParaRPr lang="en-US" sz="2640" dirty="0"/>
          </a:p>
        </p:txBody>
      </p:sp>
      <p:sp>
        <p:nvSpPr>
          <p:cNvPr id="4" name="Text 2"/>
          <p:cNvSpPr/>
          <p:nvPr/>
        </p:nvSpPr>
        <p:spPr>
          <a:xfrm>
            <a:off x="646063" y="1339602"/>
            <a:ext cx="86618" cy="142875"/>
          </a:xfrm>
          <a:prstGeom prst="rect">
            <a:avLst/>
          </a:prstGeom>
          <a:noFill/>
          <a:ln/>
        </p:spPr>
        <p:txBody>
          <a:bodyPr wrap="none" lIns="0" tIns="0" rIns="0" bIns="0" rtlCol="0" anchor="ctr"/>
          <a:lstStyle/>
          <a:p>
            <a:pPr algn="l" indent="0" marL="0">
              <a:buNone/>
            </a:pPr>
            <a:r>
              <a:rPr lang="en-US" sz="1008" b="1" dirty="0">
                <a:solidFill>
                  <a:srgbClr val="FFFFFF"/>
                </a:solidFill>
                <a:latin typeface="Anek Latin" pitchFamily="34" charset="0"/>
                <a:ea typeface="Anek Latin" pitchFamily="34" charset="-122"/>
                <a:cs typeface="Anek Latin" pitchFamily="34" charset="-120"/>
              </a:rPr>
              <a:t>1</a:t>
            </a:r>
            <a:endParaRPr lang="en-US" sz="1008" dirty="0"/>
          </a:p>
        </p:txBody>
      </p:sp>
      <p:sp>
        <p:nvSpPr>
          <p:cNvPr id="5" name="Text 3"/>
          <p:cNvSpPr/>
          <p:nvPr/>
        </p:nvSpPr>
        <p:spPr>
          <a:xfrm>
            <a:off x="950714" y="1254770"/>
            <a:ext cx="517624" cy="190500"/>
          </a:xfrm>
          <a:prstGeom prst="rect">
            <a:avLst/>
          </a:prstGeom>
          <a:noFill/>
          <a:ln/>
        </p:spPr>
        <p:txBody>
          <a:bodyPr wrap="none" lIns="0" tIns="0" rIns="0" bIns="0" rtlCol="0" anchor="ctr"/>
          <a:lstStyle/>
          <a:p>
            <a:pPr algn="l" indent="0" marL="0">
              <a:buNone/>
            </a:pPr>
            <a:r>
              <a:rPr lang="en-US" sz="1344" b="1" dirty="0">
                <a:solidFill>
                  <a:srgbClr val="0C0B0A"/>
                </a:solidFill>
                <a:latin typeface="Anek Latin" pitchFamily="34" charset="0"/>
                <a:ea typeface="Anek Latin" pitchFamily="34" charset="-122"/>
                <a:cs typeface="Anek Latin" pitchFamily="34" charset="-120"/>
              </a:rPr>
              <a:t>Watch</a:t>
            </a:r>
            <a:endParaRPr lang="en-US" sz="1344" dirty="0"/>
          </a:p>
        </p:txBody>
      </p:sp>
      <p:sp>
        <p:nvSpPr>
          <p:cNvPr id="6" name="Text 4"/>
          <p:cNvSpPr/>
          <p:nvPr/>
        </p:nvSpPr>
        <p:spPr>
          <a:xfrm>
            <a:off x="950714" y="1506587"/>
            <a:ext cx="2700189" cy="142875"/>
          </a:xfrm>
          <a:prstGeom prst="rect">
            <a:avLst/>
          </a:prstGeom>
          <a:noFill/>
          <a:ln/>
        </p:spPr>
        <p:txBody>
          <a:bodyPr wrap="none" lIns="0" tIns="0" rIns="0" bIns="0" rtlCol="0" anchor="ctr"/>
          <a:lstStyle/>
          <a:p>
            <a:pPr algn="l" indent="0" marL="0">
              <a:buNone/>
            </a:pPr>
            <a:r>
              <a:rPr lang="en-US" sz="1037" dirty="0">
                <a:solidFill>
                  <a:srgbClr val="48443E"/>
                </a:solidFill>
                <a:latin typeface="Anek Latin" pitchFamily="34" charset="0"/>
                <a:ea typeface="Anek Latin" pitchFamily="34" charset="-122"/>
                <a:cs typeface="Anek Latin" pitchFamily="34" charset="-120"/>
              </a:rPr>
              <a:t>Reads trending financial news every day, merges</a:t>
            </a:r>
            <a:endParaRPr lang="en-US" sz="1037" dirty="0"/>
          </a:p>
        </p:txBody>
      </p:sp>
      <p:sp>
        <p:nvSpPr>
          <p:cNvPr id="7" name="Text 5"/>
          <p:cNvSpPr/>
          <p:nvPr/>
        </p:nvSpPr>
        <p:spPr>
          <a:xfrm>
            <a:off x="950714" y="1693515"/>
            <a:ext cx="3158579" cy="142875"/>
          </a:xfrm>
          <a:prstGeom prst="rect">
            <a:avLst/>
          </a:prstGeom>
          <a:noFill/>
          <a:ln/>
        </p:spPr>
        <p:txBody>
          <a:bodyPr wrap="none" lIns="0" tIns="0" rIns="0" bIns="0" rtlCol="0" anchor="ctr"/>
          <a:lstStyle/>
          <a:p>
            <a:pPr algn="l" indent="0" marL="0">
              <a:buNone/>
            </a:pPr>
            <a:r>
              <a:rPr lang="en-US" sz="1037" dirty="0">
                <a:solidFill>
                  <a:srgbClr val="48443E"/>
                </a:solidFill>
                <a:latin typeface="Anek Latin" pitchFamily="34" charset="0"/>
                <a:ea typeface="Anek Latin" pitchFamily="34" charset="-122"/>
                <a:cs typeface="Anek Latin" pitchFamily="34" charset="-120"/>
              </a:rPr>
              <a:t>duplicate coverage into one event, and scores each event</a:t>
            </a:r>
            <a:endParaRPr lang="en-US" sz="1037" dirty="0"/>
          </a:p>
        </p:txBody>
      </p:sp>
      <p:sp>
        <p:nvSpPr>
          <p:cNvPr id="8" name="Text 6"/>
          <p:cNvSpPr/>
          <p:nvPr/>
        </p:nvSpPr>
        <p:spPr>
          <a:xfrm>
            <a:off x="950714" y="1880443"/>
            <a:ext cx="2932807" cy="142875"/>
          </a:xfrm>
          <a:prstGeom prst="rect">
            <a:avLst/>
          </a:prstGeom>
          <a:noFill/>
          <a:ln/>
        </p:spPr>
        <p:txBody>
          <a:bodyPr wrap="none" lIns="0" tIns="0" rIns="0" bIns="0" rtlCol="0" anchor="ctr"/>
          <a:lstStyle/>
          <a:p>
            <a:pPr algn="l" indent="0" marL="0">
              <a:buNone/>
            </a:pPr>
            <a:r>
              <a:rPr lang="en-US" sz="1037" dirty="0">
                <a:solidFill>
                  <a:srgbClr val="48443E"/>
                </a:solidFill>
                <a:latin typeface="Anek Latin" pitchFamily="34" charset="0"/>
                <a:ea typeface="Anek Latin" pitchFamily="34" charset="-122"/>
                <a:cs typeface="Anek Latin" pitchFamily="34" charset="-120"/>
              </a:rPr>
              <a:t>for market relevance. Low-value stories are dropped.</a:t>
            </a:r>
            <a:endParaRPr lang="en-US" sz="1037" dirty="0"/>
          </a:p>
        </p:txBody>
      </p:sp>
      <p:sp>
        <p:nvSpPr>
          <p:cNvPr id="9" name="Text 7"/>
          <p:cNvSpPr/>
          <p:nvPr/>
        </p:nvSpPr>
        <p:spPr>
          <a:xfrm>
            <a:off x="4425553" y="1339602"/>
            <a:ext cx="102989" cy="142875"/>
          </a:xfrm>
          <a:prstGeom prst="rect">
            <a:avLst/>
          </a:prstGeom>
          <a:noFill/>
          <a:ln/>
        </p:spPr>
        <p:txBody>
          <a:bodyPr wrap="none" lIns="0" tIns="0" rIns="0" bIns="0" rtlCol="0" anchor="ctr"/>
          <a:lstStyle/>
          <a:p>
            <a:pPr algn="l" indent="0" marL="0">
              <a:buNone/>
            </a:pPr>
            <a:r>
              <a:rPr lang="en-US" sz="1008" b="1" dirty="0">
                <a:solidFill>
                  <a:srgbClr val="FFFFFF"/>
                </a:solidFill>
                <a:latin typeface="Anek Latin" pitchFamily="34" charset="0"/>
                <a:ea typeface="Anek Latin" pitchFamily="34" charset="-122"/>
                <a:cs typeface="Anek Latin" pitchFamily="34" charset="-120"/>
              </a:rPr>
              <a:t>2</a:t>
            </a:r>
            <a:endParaRPr lang="en-US" sz="1008" dirty="0"/>
          </a:p>
        </p:txBody>
      </p:sp>
      <p:sp>
        <p:nvSpPr>
          <p:cNvPr id="10" name="Text 8"/>
          <p:cNvSpPr/>
          <p:nvPr/>
        </p:nvSpPr>
        <p:spPr>
          <a:xfrm>
            <a:off x="4738390" y="1254770"/>
            <a:ext cx="949375" cy="190500"/>
          </a:xfrm>
          <a:prstGeom prst="rect">
            <a:avLst/>
          </a:prstGeom>
          <a:noFill/>
          <a:ln/>
        </p:spPr>
        <p:txBody>
          <a:bodyPr wrap="none" lIns="0" tIns="0" rIns="0" bIns="0" rtlCol="0" anchor="ctr"/>
          <a:lstStyle/>
          <a:p>
            <a:pPr algn="l" indent="0" marL="0">
              <a:buNone/>
            </a:pPr>
            <a:r>
              <a:rPr lang="en-US" sz="1344" b="1" dirty="0">
                <a:solidFill>
                  <a:srgbClr val="0C0B0A"/>
                </a:solidFill>
                <a:latin typeface="Anek Latin" pitchFamily="34" charset="0"/>
                <a:ea typeface="Anek Latin" pitchFamily="34" charset="-122"/>
                <a:cs typeface="Anek Latin" pitchFamily="34" charset="-120"/>
              </a:rPr>
              <a:t>Understand</a:t>
            </a:r>
            <a:endParaRPr lang="en-US" sz="1344" dirty="0"/>
          </a:p>
        </p:txBody>
      </p:sp>
      <p:sp>
        <p:nvSpPr>
          <p:cNvPr id="11" name="Text 9"/>
          <p:cNvSpPr/>
          <p:nvPr/>
        </p:nvSpPr>
        <p:spPr>
          <a:xfrm>
            <a:off x="4738390" y="1506587"/>
            <a:ext cx="3083719" cy="142875"/>
          </a:xfrm>
          <a:prstGeom prst="rect">
            <a:avLst/>
          </a:prstGeom>
          <a:noFill/>
          <a:ln/>
        </p:spPr>
        <p:txBody>
          <a:bodyPr wrap="none" lIns="0" tIns="0" rIns="0" bIns="0" rtlCol="0" anchor="ctr"/>
          <a:lstStyle/>
          <a:p>
            <a:pPr algn="l" indent="0" marL="0">
              <a:buNone/>
            </a:pPr>
            <a:r>
              <a:rPr lang="en-US" sz="1037" dirty="0">
                <a:solidFill>
                  <a:srgbClr val="48443E"/>
                </a:solidFill>
                <a:latin typeface="Anek Latin" pitchFamily="34" charset="0"/>
                <a:ea typeface="Anek Latin" pitchFamily="34" charset="-122"/>
                <a:cs typeface="Anek Latin" pitchFamily="34" charset="-120"/>
              </a:rPr>
              <a:t>Builds context for each event that survives: a summary,</a:t>
            </a:r>
            <a:endParaRPr lang="en-US" sz="1037" dirty="0"/>
          </a:p>
        </p:txBody>
      </p:sp>
      <p:sp>
        <p:nvSpPr>
          <p:cNvPr id="12" name="Text 10"/>
          <p:cNvSpPr/>
          <p:nvPr/>
        </p:nvSpPr>
        <p:spPr>
          <a:xfrm>
            <a:off x="4738390" y="1693515"/>
            <a:ext cx="2761952" cy="142875"/>
          </a:xfrm>
          <a:prstGeom prst="rect">
            <a:avLst/>
          </a:prstGeom>
          <a:noFill/>
          <a:ln/>
        </p:spPr>
        <p:txBody>
          <a:bodyPr wrap="none" lIns="0" tIns="0" rIns="0" bIns="0" rtlCol="0" anchor="ctr"/>
          <a:lstStyle/>
          <a:p>
            <a:pPr algn="l" indent="0" marL="0">
              <a:buNone/>
            </a:pPr>
            <a:r>
              <a:rPr lang="en-US" sz="1037" dirty="0">
                <a:solidFill>
                  <a:srgbClr val="48443E"/>
                </a:solidFill>
                <a:latin typeface="Anek Latin" pitchFamily="34" charset="0"/>
                <a:ea typeface="Anek Latin" pitchFamily="34" charset="-122"/>
                <a:cs typeface="Anek Latin" pitchFamily="34" charset="-120"/>
              </a:rPr>
              <a:t>what, why, when, where and who, and its sources.</a:t>
            </a:r>
            <a:endParaRPr lang="en-US" sz="1037" dirty="0"/>
          </a:p>
        </p:txBody>
      </p:sp>
      <p:sp>
        <p:nvSpPr>
          <p:cNvPr id="13" name="Text 11"/>
          <p:cNvSpPr/>
          <p:nvPr/>
        </p:nvSpPr>
        <p:spPr>
          <a:xfrm>
            <a:off x="8212336" y="1339602"/>
            <a:ext cx="104775" cy="142875"/>
          </a:xfrm>
          <a:prstGeom prst="rect">
            <a:avLst/>
          </a:prstGeom>
          <a:noFill/>
          <a:ln/>
        </p:spPr>
        <p:txBody>
          <a:bodyPr wrap="none" lIns="0" tIns="0" rIns="0" bIns="0" rtlCol="0" anchor="ctr"/>
          <a:lstStyle/>
          <a:p>
            <a:pPr algn="l" indent="0" marL="0">
              <a:buNone/>
            </a:pPr>
            <a:r>
              <a:rPr lang="en-US" sz="1008" b="1" dirty="0">
                <a:solidFill>
                  <a:srgbClr val="FFFFFF"/>
                </a:solidFill>
                <a:latin typeface="Anek Latin" pitchFamily="34" charset="0"/>
                <a:ea typeface="Anek Latin" pitchFamily="34" charset="-122"/>
                <a:cs typeface="Anek Latin" pitchFamily="34" charset="-120"/>
              </a:rPr>
              <a:t>3</a:t>
            </a:r>
            <a:endParaRPr lang="en-US" sz="1008" dirty="0"/>
          </a:p>
        </p:txBody>
      </p:sp>
      <p:sp>
        <p:nvSpPr>
          <p:cNvPr id="14" name="Text 12"/>
          <p:cNvSpPr/>
          <p:nvPr/>
        </p:nvSpPr>
        <p:spPr>
          <a:xfrm>
            <a:off x="8526066" y="1254770"/>
            <a:ext cx="457498" cy="190500"/>
          </a:xfrm>
          <a:prstGeom prst="rect">
            <a:avLst/>
          </a:prstGeom>
          <a:noFill/>
          <a:ln/>
        </p:spPr>
        <p:txBody>
          <a:bodyPr wrap="none" lIns="0" tIns="0" rIns="0" bIns="0" rtlCol="0" anchor="ctr"/>
          <a:lstStyle/>
          <a:p>
            <a:pPr algn="l" indent="0" marL="0">
              <a:buNone/>
            </a:pPr>
            <a:r>
              <a:rPr lang="en-US" sz="1344" b="1" dirty="0">
                <a:solidFill>
                  <a:srgbClr val="0C0B0A"/>
                </a:solidFill>
                <a:latin typeface="Anek Latin" pitchFamily="34" charset="0"/>
                <a:ea typeface="Anek Latin" pitchFamily="34" charset="-122"/>
                <a:cs typeface="Anek Latin" pitchFamily="34" charset="-120"/>
              </a:rPr>
              <a:t>Trace</a:t>
            </a:r>
            <a:endParaRPr lang="en-US" sz="1344" dirty="0"/>
          </a:p>
        </p:txBody>
      </p:sp>
      <p:sp>
        <p:nvSpPr>
          <p:cNvPr id="15" name="Text 13"/>
          <p:cNvSpPr/>
          <p:nvPr/>
        </p:nvSpPr>
        <p:spPr>
          <a:xfrm>
            <a:off x="8526066" y="1506587"/>
            <a:ext cx="3129855" cy="142875"/>
          </a:xfrm>
          <a:prstGeom prst="rect">
            <a:avLst/>
          </a:prstGeom>
          <a:noFill/>
          <a:ln/>
        </p:spPr>
        <p:txBody>
          <a:bodyPr wrap="none" lIns="0" tIns="0" rIns="0" bIns="0" rtlCol="0" anchor="ctr"/>
          <a:lstStyle/>
          <a:p>
            <a:pPr algn="l" indent="0" marL="0">
              <a:buNone/>
            </a:pPr>
            <a:r>
              <a:rPr lang="en-US" sz="1037" dirty="0">
                <a:solidFill>
                  <a:srgbClr val="48443E"/>
                </a:solidFill>
                <a:latin typeface="Anek Latin" pitchFamily="34" charset="0"/>
                <a:ea typeface="Anek Latin" pitchFamily="34" charset="-122"/>
                <a:cs typeface="Anek Latin" pitchFamily="34" charset="-120"/>
              </a:rPr>
              <a:t>AI proposes effects level by level, each with a reason and</a:t>
            </a:r>
            <a:endParaRPr lang="en-US" sz="1037" dirty="0"/>
          </a:p>
        </p:txBody>
      </p:sp>
      <p:sp>
        <p:nvSpPr>
          <p:cNvPr id="16" name="Text 14"/>
          <p:cNvSpPr/>
          <p:nvPr/>
        </p:nvSpPr>
        <p:spPr>
          <a:xfrm>
            <a:off x="8526066" y="1693515"/>
            <a:ext cx="3092351" cy="142875"/>
          </a:xfrm>
          <a:prstGeom prst="rect">
            <a:avLst/>
          </a:prstGeom>
          <a:noFill/>
          <a:ln/>
        </p:spPr>
        <p:txBody>
          <a:bodyPr wrap="none" lIns="0" tIns="0" rIns="0" bIns="0" rtlCol="0" anchor="ctr"/>
          <a:lstStyle/>
          <a:p>
            <a:pPr algn="l" indent="0" marL="0">
              <a:buNone/>
            </a:pPr>
            <a:r>
              <a:rPr lang="en-US" sz="1037" dirty="0">
                <a:solidFill>
                  <a:srgbClr val="48443E"/>
                </a:solidFill>
                <a:latin typeface="Anek Latin" pitchFamily="34" charset="0"/>
                <a:ea typeface="Anek Latin" pitchFamily="34" charset="-122"/>
                <a:cs typeface="Anek Latin" pitchFamily="34" charset="-120"/>
              </a:rPr>
              <a:t>a confidence score. Every effect is challenged before it’s</a:t>
            </a:r>
            <a:endParaRPr lang="en-US" sz="1037" dirty="0"/>
          </a:p>
        </p:txBody>
      </p:sp>
      <p:sp>
        <p:nvSpPr>
          <p:cNvPr id="17" name="Text 15"/>
          <p:cNvSpPr/>
          <p:nvPr/>
        </p:nvSpPr>
        <p:spPr>
          <a:xfrm>
            <a:off x="8526066" y="1880443"/>
            <a:ext cx="314176" cy="142875"/>
          </a:xfrm>
          <a:prstGeom prst="rect">
            <a:avLst/>
          </a:prstGeom>
          <a:noFill/>
          <a:ln/>
        </p:spPr>
        <p:txBody>
          <a:bodyPr wrap="none" lIns="0" tIns="0" rIns="0" bIns="0" rtlCol="0" anchor="ctr"/>
          <a:lstStyle/>
          <a:p>
            <a:pPr algn="l" indent="0" marL="0">
              <a:buNone/>
            </a:pPr>
            <a:r>
              <a:rPr lang="en-US" sz="1037" dirty="0">
                <a:solidFill>
                  <a:srgbClr val="48443E"/>
                </a:solidFill>
                <a:latin typeface="Anek Latin" pitchFamily="34" charset="0"/>
                <a:ea typeface="Anek Latin" pitchFamily="34" charset="-122"/>
                <a:cs typeface="Anek Latin" pitchFamily="34" charset="-120"/>
              </a:rPr>
              <a:t>kept.</a:t>
            </a:r>
            <a:endParaRPr lang="en-US" sz="1037" dirty="0"/>
          </a:p>
        </p:txBody>
      </p:sp>
      <p:sp>
        <p:nvSpPr>
          <p:cNvPr id="18" name="Text 16"/>
          <p:cNvSpPr/>
          <p:nvPr/>
        </p:nvSpPr>
        <p:spPr>
          <a:xfrm>
            <a:off x="632668" y="2267248"/>
            <a:ext cx="113407" cy="142875"/>
          </a:xfrm>
          <a:prstGeom prst="rect">
            <a:avLst/>
          </a:prstGeom>
          <a:noFill/>
          <a:ln/>
        </p:spPr>
        <p:txBody>
          <a:bodyPr wrap="none" lIns="0" tIns="0" rIns="0" bIns="0" rtlCol="0" anchor="ctr"/>
          <a:lstStyle/>
          <a:p>
            <a:pPr algn="l" indent="0" marL="0">
              <a:buNone/>
            </a:pPr>
            <a:r>
              <a:rPr lang="en-US" sz="1008" b="1" dirty="0">
                <a:solidFill>
                  <a:srgbClr val="FFFFFF"/>
                </a:solidFill>
                <a:latin typeface="Anek Latin" pitchFamily="34" charset="0"/>
                <a:ea typeface="Anek Latin" pitchFamily="34" charset="-122"/>
                <a:cs typeface="Anek Latin" pitchFamily="34" charset="-120"/>
              </a:rPr>
              <a:t>4</a:t>
            </a:r>
            <a:endParaRPr lang="en-US" sz="1008" dirty="0"/>
          </a:p>
        </p:txBody>
      </p:sp>
      <p:sp>
        <p:nvSpPr>
          <p:cNvPr id="19" name="Text 17"/>
          <p:cNvSpPr/>
          <p:nvPr/>
        </p:nvSpPr>
        <p:spPr>
          <a:xfrm>
            <a:off x="950714" y="2182416"/>
            <a:ext cx="494258" cy="190500"/>
          </a:xfrm>
          <a:prstGeom prst="rect">
            <a:avLst/>
          </a:prstGeom>
          <a:noFill/>
          <a:ln/>
        </p:spPr>
        <p:txBody>
          <a:bodyPr wrap="none" lIns="0" tIns="0" rIns="0" bIns="0" rtlCol="0" anchor="ctr"/>
          <a:lstStyle/>
          <a:p>
            <a:pPr algn="l" indent="0" marL="0">
              <a:buNone/>
            </a:pPr>
            <a:r>
              <a:rPr lang="en-US" sz="1344" b="1" dirty="0">
                <a:solidFill>
                  <a:srgbClr val="0C0B0A"/>
                </a:solidFill>
                <a:latin typeface="Anek Latin" pitchFamily="34" charset="0"/>
                <a:ea typeface="Anek Latin" pitchFamily="34" charset="-122"/>
                <a:cs typeface="Anek Latin" pitchFamily="34" charset="-120"/>
              </a:rPr>
              <a:t>Recall</a:t>
            </a:r>
            <a:endParaRPr lang="en-US" sz="1344" dirty="0"/>
          </a:p>
        </p:txBody>
      </p:sp>
      <p:sp>
        <p:nvSpPr>
          <p:cNvPr id="20" name="Text 18"/>
          <p:cNvSpPr/>
          <p:nvPr/>
        </p:nvSpPr>
        <p:spPr>
          <a:xfrm>
            <a:off x="950714" y="2434233"/>
            <a:ext cx="3019127" cy="142875"/>
          </a:xfrm>
          <a:prstGeom prst="rect">
            <a:avLst/>
          </a:prstGeom>
          <a:noFill/>
          <a:ln/>
        </p:spPr>
        <p:txBody>
          <a:bodyPr wrap="none" lIns="0" tIns="0" rIns="0" bIns="0" rtlCol="0" anchor="ctr"/>
          <a:lstStyle/>
          <a:p>
            <a:pPr algn="l" indent="0" marL="0">
              <a:buNone/>
            </a:pPr>
            <a:r>
              <a:rPr lang="en-US" sz="1037" dirty="0">
                <a:solidFill>
                  <a:srgbClr val="48443E"/>
                </a:solidFill>
                <a:latin typeface="Anek Latin" pitchFamily="34" charset="0"/>
                <a:ea typeface="Anek Latin" pitchFamily="34" charset="-122"/>
                <a:cs typeface="Anek Latin" pitchFamily="34" charset="-120"/>
              </a:rPr>
              <a:t>Compares the event with past events to find historical</a:t>
            </a:r>
            <a:endParaRPr lang="en-US" sz="1037" dirty="0"/>
          </a:p>
        </p:txBody>
      </p:sp>
      <p:sp>
        <p:nvSpPr>
          <p:cNvPr id="21" name="Text 19"/>
          <p:cNvSpPr/>
          <p:nvPr/>
        </p:nvSpPr>
        <p:spPr>
          <a:xfrm>
            <a:off x="950714" y="2621161"/>
            <a:ext cx="2906911" cy="142875"/>
          </a:xfrm>
          <a:prstGeom prst="rect">
            <a:avLst/>
          </a:prstGeom>
          <a:noFill/>
          <a:ln/>
        </p:spPr>
        <p:txBody>
          <a:bodyPr wrap="none" lIns="0" tIns="0" rIns="0" bIns="0" rtlCol="0" anchor="ctr"/>
          <a:lstStyle/>
          <a:p>
            <a:pPr algn="l" indent="0" marL="0">
              <a:buNone/>
            </a:pPr>
            <a:r>
              <a:rPr lang="en-US" sz="1037" dirty="0">
                <a:solidFill>
                  <a:srgbClr val="48443E"/>
                </a:solidFill>
                <a:latin typeface="Anek Latin" pitchFamily="34" charset="0"/>
                <a:ea typeface="Anek Latin" pitchFamily="34" charset="-122"/>
                <a:cs typeface="Anek Latin" pitchFamily="34" charset="-120"/>
              </a:rPr>
              <a:t>parallels, and says where each parallel stops holding.</a:t>
            </a:r>
            <a:endParaRPr lang="en-US" sz="1037" dirty="0"/>
          </a:p>
        </p:txBody>
      </p:sp>
      <p:sp>
        <p:nvSpPr>
          <p:cNvPr id="22" name="Text 20"/>
          <p:cNvSpPr/>
          <p:nvPr/>
        </p:nvSpPr>
        <p:spPr>
          <a:xfrm>
            <a:off x="4422279" y="2267248"/>
            <a:ext cx="109538" cy="142875"/>
          </a:xfrm>
          <a:prstGeom prst="rect">
            <a:avLst/>
          </a:prstGeom>
          <a:noFill/>
          <a:ln/>
        </p:spPr>
        <p:txBody>
          <a:bodyPr wrap="none" lIns="0" tIns="0" rIns="0" bIns="0" rtlCol="0" anchor="ctr"/>
          <a:lstStyle/>
          <a:p>
            <a:pPr algn="l" indent="0" marL="0">
              <a:buNone/>
            </a:pPr>
            <a:r>
              <a:rPr lang="en-US" sz="1008" b="1" dirty="0">
                <a:solidFill>
                  <a:srgbClr val="FFFFFF"/>
                </a:solidFill>
                <a:latin typeface="Anek Latin" pitchFamily="34" charset="0"/>
                <a:ea typeface="Anek Latin" pitchFamily="34" charset="-122"/>
                <a:cs typeface="Anek Latin" pitchFamily="34" charset="-120"/>
              </a:rPr>
              <a:t>5</a:t>
            </a:r>
            <a:endParaRPr lang="en-US" sz="1008" dirty="0"/>
          </a:p>
        </p:txBody>
      </p:sp>
      <p:sp>
        <p:nvSpPr>
          <p:cNvPr id="23" name="Text 21"/>
          <p:cNvSpPr/>
          <p:nvPr/>
        </p:nvSpPr>
        <p:spPr>
          <a:xfrm>
            <a:off x="4738390" y="2182416"/>
            <a:ext cx="512266" cy="190500"/>
          </a:xfrm>
          <a:prstGeom prst="rect">
            <a:avLst/>
          </a:prstGeom>
          <a:noFill/>
          <a:ln/>
        </p:spPr>
        <p:txBody>
          <a:bodyPr wrap="none" lIns="0" tIns="0" rIns="0" bIns="0" rtlCol="0" anchor="ctr"/>
          <a:lstStyle/>
          <a:p>
            <a:pPr algn="l" indent="0" marL="0">
              <a:buNone/>
            </a:pPr>
            <a:r>
              <a:rPr lang="en-US" sz="1344" b="1" dirty="0">
                <a:solidFill>
                  <a:srgbClr val="0C0B0A"/>
                </a:solidFill>
                <a:latin typeface="Anek Latin" pitchFamily="34" charset="0"/>
                <a:ea typeface="Anek Latin" pitchFamily="34" charset="-122"/>
                <a:cs typeface="Anek Latin" pitchFamily="34" charset="-120"/>
              </a:rPr>
              <a:t>Match</a:t>
            </a:r>
            <a:endParaRPr lang="en-US" sz="1344" dirty="0"/>
          </a:p>
        </p:txBody>
      </p:sp>
      <p:sp>
        <p:nvSpPr>
          <p:cNvPr id="24" name="Text 22"/>
          <p:cNvSpPr/>
          <p:nvPr/>
        </p:nvSpPr>
        <p:spPr>
          <a:xfrm>
            <a:off x="4738390" y="2434233"/>
            <a:ext cx="2755106" cy="142875"/>
          </a:xfrm>
          <a:prstGeom prst="rect">
            <a:avLst/>
          </a:prstGeom>
          <a:noFill/>
          <a:ln/>
        </p:spPr>
        <p:txBody>
          <a:bodyPr wrap="none" lIns="0" tIns="0" rIns="0" bIns="0" rtlCol="0" anchor="ctr"/>
          <a:lstStyle/>
          <a:p>
            <a:pPr algn="l" indent="0" marL="0">
              <a:buNone/>
            </a:pPr>
            <a:r>
              <a:rPr lang="en-US" sz="1037" dirty="0">
                <a:solidFill>
                  <a:srgbClr val="48443E"/>
                </a:solidFill>
                <a:latin typeface="Anek Latin" pitchFamily="34" charset="0"/>
                <a:ea typeface="Anek Latin" pitchFamily="34" charset="-122"/>
                <a:cs typeface="Anek Latin" pitchFamily="34" charset="-120"/>
              </a:rPr>
              <a:t>Maps the surviving effects onto 5,147 listed Indian</a:t>
            </a:r>
            <a:endParaRPr lang="en-US" sz="1037" dirty="0"/>
          </a:p>
        </p:txBody>
      </p:sp>
      <p:sp>
        <p:nvSpPr>
          <p:cNvPr id="25" name="Text 23"/>
          <p:cNvSpPr/>
          <p:nvPr/>
        </p:nvSpPr>
        <p:spPr>
          <a:xfrm>
            <a:off x="4738390" y="2621161"/>
            <a:ext cx="3050828" cy="142875"/>
          </a:xfrm>
          <a:prstGeom prst="rect">
            <a:avLst/>
          </a:prstGeom>
          <a:noFill/>
          <a:ln/>
        </p:spPr>
        <p:txBody>
          <a:bodyPr wrap="none" lIns="0" tIns="0" rIns="0" bIns="0" rtlCol="0" anchor="ctr"/>
          <a:lstStyle/>
          <a:p>
            <a:pPr algn="l" indent="0" marL="0">
              <a:buNone/>
            </a:pPr>
            <a:r>
              <a:rPr lang="en-US" sz="1037" dirty="0">
                <a:solidFill>
                  <a:srgbClr val="48443E"/>
                </a:solidFill>
                <a:latin typeface="Anek Latin" pitchFamily="34" charset="0"/>
                <a:ea typeface="Anek Latin" pitchFamily="34" charset="-122"/>
                <a:cs typeface="Anek Latin" pitchFamily="34" charset="-120"/>
              </a:rPr>
              <a:t>companies. Every company link is challenged, and weak</a:t>
            </a:r>
            <a:endParaRPr lang="en-US" sz="1037" dirty="0"/>
          </a:p>
        </p:txBody>
      </p:sp>
      <p:sp>
        <p:nvSpPr>
          <p:cNvPr id="26" name="Text 24"/>
          <p:cNvSpPr/>
          <p:nvPr/>
        </p:nvSpPr>
        <p:spPr>
          <a:xfrm>
            <a:off x="4738390" y="2808089"/>
            <a:ext cx="1023789" cy="142875"/>
          </a:xfrm>
          <a:prstGeom prst="rect">
            <a:avLst/>
          </a:prstGeom>
          <a:noFill/>
          <a:ln/>
        </p:spPr>
        <p:txBody>
          <a:bodyPr wrap="none" lIns="0" tIns="0" rIns="0" bIns="0" rtlCol="0" anchor="ctr"/>
          <a:lstStyle/>
          <a:p>
            <a:pPr algn="l" indent="0" marL="0">
              <a:buNone/>
            </a:pPr>
            <a:r>
              <a:rPr lang="en-US" sz="1037" dirty="0">
                <a:solidFill>
                  <a:srgbClr val="48443E"/>
                </a:solidFill>
                <a:latin typeface="Anek Latin" pitchFamily="34" charset="0"/>
                <a:ea typeface="Anek Latin" pitchFamily="34" charset="-122"/>
                <a:cs typeface="Anek Latin" pitchFamily="34" charset="-120"/>
              </a:rPr>
              <a:t>ones are dropped.</a:t>
            </a:r>
            <a:endParaRPr lang="en-US" sz="1037" dirty="0"/>
          </a:p>
        </p:txBody>
      </p:sp>
      <p:sp>
        <p:nvSpPr>
          <p:cNvPr id="27" name="Text 25"/>
          <p:cNvSpPr/>
          <p:nvPr/>
        </p:nvSpPr>
        <p:spPr>
          <a:xfrm>
            <a:off x="8207722" y="2267248"/>
            <a:ext cx="114151" cy="142875"/>
          </a:xfrm>
          <a:prstGeom prst="rect">
            <a:avLst/>
          </a:prstGeom>
          <a:noFill/>
          <a:ln/>
        </p:spPr>
        <p:txBody>
          <a:bodyPr wrap="none" lIns="0" tIns="0" rIns="0" bIns="0" rtlCol="0" anchor="ctr"/>
          <a:lstStyle/>
          <a:p>
            <a:pPr algn="l" indent="0" marL="0">
              <a:buNone/>
            </a:pPr>
            <a:r>
              <a:rPr lang="en-US" sz="1008" b="1" dirty="0">
                <a:solidFill>
                  <a:srgbClr val="FFFFFF"/>
                </a:solidFill>
                <a:latin typeface="Anek Latin" pitchFamily="34" charset="0"/>
                <a:ea typeface="Anek Latin" pitchFamily="34" charset="-122"/>
                <a:cs typeface="Anek Latin" pitchFamily="34" charset="-120"/>
              </a:rPr>
              <a:t>6</a:t>
            </a:r>
            <a:endParaRPr lang="en-US" sz="1008" dirty="0"/>
          </a:p>
        </p:txBody>
      </p:sp>
      <p:sp>
        <p:nvSpPr>
          <p:cNvPr id="28" name="Text 26"/>
          <p:cNvSpPr/>
          <p:nvPr/>
        </p:nvSpPr>
        <p:spPr>
          <a:xfrm>
            <a:off x="8526066" y="2182416"/>
            <a:ext cx="311646" cy="190500"/>
          </a:xfrm>
          <a:prstGeom prst="rect">
            <a:avLst/>
          </a:prstGeom>
          <a:noFill/>
          <a:ln/>
        </p:spPr>
        <p:txBody>
          <a:bodyPr wrap="none" lIns="0" tIns="0" rIns="0" bIns="0" rtlCol="0" anchor="ctr"/>
          <a:lstStyle/>
          <a:p>
            <a:pPr algn="l" indent="0" marL="0">
              <a:buNone/>
            </a:pPr>
            <a:r>
              <a:rPr lang="en-US" sz="1344" b="1" dirty="0">
                <a:solidFill>
                  <a:srgbClr val="0C0B0A"/>
                </a:solidFill>
                <a:latin typeface="Anek Latin" pitchFamily="34" charset="0"/>
                <a:ea typeface="Anek Latin" pitchFamily="34" charset="-122"/>
                <a:cs typeface="Anek Latin" pitchFamily="34" charset="-120"/>
              </a:rPr>
              <a:t>Call</a:t>
            </a:r>
            <a:endParaRPr lang="en-US" sz="1344" dirty="0"/>
          </a:p>
        </p:txBody>
      </p:sp>
      <p:sp>
        <p:nvSpPr>
          <p:cNvPr id="29" name="Text 27"/>
          <p:cNvSpPr/>
          <p:nvPr/>
        </p:nvSpPr>
        <p:spPr>
          <a:xfrm>
            <a:off x="8526066" y="2434233"/>
            <a:ext cx="2992934" cy="142875"/>
          </a:xfrm>
          <a:prstGeom prst="rect">
            <a:avLst/>
          </a:prstGeom>
          <a:noFill/>
          <a:ln/>
        </p:spPr>
        <p:txBody>
          <a:bodyPr wrap="none" lIns="0" tIns="0" rIns="0" bIns="0" rtlCol="0" anchor="ctr"/>
          <a:lstStyle/>
          <a:p>
            <a:pPr algn="l" indent="0" marL="0">
              <a:buNone/>
            </a:pPr>
            <a:r>
              <a:rPr lang="en-US" sz="1037" dirty="0">
                <a:solidFill>
                  <a:srgbClr val="48443E"/>
                </a:solidFill>
                <a:latin typeface="Anek Latin" pitchFamily="34" charset="0"/>
                <a:ea typeface="Anek Latin" pitchFamily="34" charset="-122"/>
                <a:cs typeface="Anek Latin" pitchFamily="34" charset="-120"/>
              </a:rPr>
              <a:t>For each company that remains: a stance, a conviction</a:t>
            </a:r>
            <a:endParaRPr lang="en-US" sz="1037" dirty="0"/>
          </a:p>
        </p:txBody>
      </p:sp>
      <p:sp>
        <p:nvSpPr>
          <p:cNvPr id="30" name="Text 28"/>
          <p:cNvSpPr/>
          <p:nvPr/>
        </p:nvSpPr>
        <p:spPr>
          <a:xfrm>
            <a:off x="8526066" y="2621161"/>
            <a:ext cx="2798415" cy="142875"/>
          </a:xfrm>
          <a:prstGeom prst="rect">
            <a:avLst/>
          </a:prstGeom>
          <a:noFill/>
          <a:ln/>
        </p:spPr>
        <p:txBody>
          <a:bodyPr wrap="none" lIns="0" tIns="0" rIns="0" bIns="0" rtlCol="0" anchor="ctr"/>
          <a:lstStyle/>
          <a:p>
            <a:pPr algn="l" indent="0" marL="0">
              <a:buNone/>
            </a:pPr>
            <a:r>
              <a:rPr lang="en-US" sz="1037" dirty="0">
                <a:solidFill>
                  <a:srgbClr val="48443E"/>
                </a:solidFill>
                <a:latin typeface="Anek Latin" pitchFamily="34" charset="0"/>
                <a:ea typeface="Anek Latin" pitchFamily="34" charset="-122"/>
                <a:cs typeface="Anek Latin" pitchFamily="34" charset="-120"/>
              </a:rPr>
              <a:t>score out of 100, a projected price band and a time</a:t>
            </a:r>
            <a:endParaRPr lang="en-US" sz="1037" dirty="0"/>
          </a:p>
        </p:txBody>
      </p:sp>
      <p:sp>
        <p:nvSpPr>
          <p:cNvPr id="31" name="Text 29"/>
          <p:cNvSpPr/>
          <p:nvPr/>
        </p:nvSpPr>
        <p:spPr>
          <a:xfrm>
            <a:off x="8526066" y="2808089"/>
            <a:ext cx="475059" cy="142875"/>
          </a:xfrm>
          <a:prstGeom prst="rect">
            <a:avLst/>
          </a:prstGeom>
          <a:noFill/>
          <a:ln/>
        </p:spPr>
        <p:txBody>
          <a:bodyPr wrap="none" lIns="0" tIns="0" rIns="0" bIns="0" rtlCol="0" anchor="ctr"/>
          <a:lstStyle/>
          <a:p>
            <a:pPr algn="l" indent="0" marL="0">
              <a:buNone/>
            </a:pPr>
            <a:r>
              <a:rPr lang="en-US" sz="1037" dirty="0">
                <a:solidFill>
                  <a:srgbClr val="48443E"/>
                </a:solidFill>
                <a:latin typeface="Anek Latin" pitchFamily="34" charset="0"/>
                <a:ea typeface="Anek Latin" pitchFamily="34" charset="-122"/>
                <a:cs typeface="Anek Latin" pitchFamily="34" charset="-120"/>
              </a:rPr>
              <a:t>horizon.</a:t>
            </a:r>
            <a:endParaRPr lang="en-US" sz="1037" dirty="0"/>
          </a:p>
        </p:txBody>
      </p:sp>
      <p:sp>
        <p:nvSpPr>
          <p:cNvPr id="32" name="Text 30"/>
          <p:cNvSpPr/>
          <p:nvPr/>
        </p:nvSpPr>
        <p:spPr>
          <a:xfrm>
            <a:off x="796379" y="3328988"/>
            <a:ext cx="102691" cy="142875"/>
          </a:xfrm>
          <a:prstGeom prst="rect">
            <a:avLst/>
          </a:prstGeom>
          <a:noFill/>
          <a:ln/>
        </p:spPr>
        <p:txBody>
          <a:bodyPr wrap="none" lIns="0" tIns="0" rIns="0" bIns="0" rtlCol="0" anchor="ctr"/>
          <a:lstStyle/>
          <a:p>
            <a:pPr algn="l" indent="0" marL="0">
              <a:buNone/>
            </a:pPr>
            <a:r>
              <a:rPr lang="en-US" sz="1008" b="1" dirty="0">
                <a:solidFill>
                  <a:srgbClr val="0C0B0A"/>
                </a:solidFill>
                <a:latin typeface="Anek Latin" pitchFamily="34" charset="0"/>
                <a:ea typeface="Anek Latin" pitchFamily="34" charset="-122"/>
                <a:cs typeface="Anek Latin" pitchFamily="34" charset="-120"/>
              </a:rPr>
              <a:t>7</a:t>
            </a:r>
            <a:endParaRPr lang="en-US" sz="1008" dirty="0"/>
          </a:p>
        </p:txBody>
      </p:sp>
      <p:sp>
        <p:nvSpPr>
          <p:cNvPr id="33" name="Text 31"/>
          <p:cNvSpPr/>
          <p:nvPr/>
        </p:nvSpPr>
        <p:spPr>
          <a:xfrm>
            <a:off x="1109067" y="3244155"/>
            <a:ext cx="1053405" cy="190500"/>
          </a:xfrm>
          <a:prstGeom prst="rect">
            <a:avLst/>
          </a:prstGeom>
          <a:noFill/>
          <a:ln/>
        </p:spPr>
        <p:txBody>
          <a:bodyPr wrap="none" lIns="0" tIns="0" rIns="0" bIns="0" rtlCol="0" anchor="ctr"/>
          <a:lstStyle/>
          <a:p>
            <a:pPr algn="l" indent="0" marL="0">
              <a:buNone/>
            </a:pPr>
            <a:r>
              <a:rPr lang="en-US" sz="1344" b="1" dirty="0">
                <a:solidFill>
                  <a:srgbClr val="FFFFFF"/>
                </a:solidFill>
                <a:latin typeface="Anek Latin" pitchFamily="34" charset="0"/>
                <a:ea typeface="Anek Latin" pitchFamily="34" charset="-122"/>
                <a:cs typeface="Anek Latin" pitchFamily="34" charset="-120"/>
              </a:rPr>
              <a:t>Reality check</a:t>
            </a:r>
            <a:endParaRPr lang="en-US" sz="1344" dirty="0"/>
          </a:p>
        </p:txBody>
      </p:sp>
      <p:sp>
        <p:nvSpPr>
          <p:cNvPr id="34" name="Text 32"/>
          <p:cNvSpPr/>
          <p:nvPr/>
        </p:nvSpPr>
        <p:spPr>
          <a:xfrm>
            <a:off x="1109067" y="3495973"/>
            <a:ext cx="7994600" cy="142875"/>
          </a:xfrm>
          <a:prstGeom prst="rect">
            <a:avLst/>
          </a:prstGeom>
          <a:noFill/>
          <a:ln/>
        </p:spPr>
        <p:txBody>
          <a:bodyPr wrap="none" lIns="0" tIns="0" rIns="0" bIns="0" rtlCol="0" anchor="ctr"/>
          <a:lstStyle/>
          <a:p>
            <a:pPr algn="l" indent="0" marL="0">
              <a:buNone/>
            </a:pPr>
            <a:r>
              <a:rPr lang="en-US" sz="1037" dirty="0">
                <a:solidFill>
                  <a:srgbClr val="FFFFFF"/>
                </a:solidFill>
                <a:latin typeface="Anek Latin" pitchFamily="34" charset="0"/>
                <a:ea typeface="Anek Latin" pitchFamily="34" charset="-122"/>
                <a:cs typeface="Anek Latin" pitchFamily="34" charset="-120"/>
              </a:rPr>
              <a:t>Each call will be compared with what actually happened. We’ll publish the hits, the misses and the shortcomings, and use them to keep improving.</a:t>
            </a:r>
            <a:endParaRPr lang="en-US" sz="1037" dirty="0"/>
          </a:p>
        </p:txBody>
      </p:sp>
      <p:sp>
        <p:nvSpPr>
          <p:cNvPr id="35" name="Text 33"/>
          <p:cNvSpPr/>
          <p:nvPr/>
        </p:nvSpPr>
        <p:spPr>
          <a:xfrm>
            <a:off x="670322" y="4131171"/>
            <a:ext cx="3069431" cy="161925"/>
          </a:xfrm>
          <a:prstGeom prst="rect">
            <a:avLst/>
          </a:prstGeom>
          <a:noFill/>
          <a:ln/>
        </p:spPr>
        <p:txBody>
          <a:bodyPr wrap="none" lIns="0" tIns="0" rIns="0" bIns="0" rtlCol="0" anchor="ctr"/>
          <a:lstStyle/>
          <a:p>
            <a:pPr algn="l" indent="0" marL="0">
              <a:buNone/>
            </a:pPr>
            <a:r>
              <a:rPr lang="en-US" sz="1200" b="1" dirty="0">
                <a:solidFill>
                  <a:srgbClr val="0C0B0A"/>
                </a:solidFill>
                <a:latin typeface="Anek Latin" pitchFamily="34" charset="0"/>
                <a:ea typeface="Anek Latin" pitchFamily="34" charset="-122"/>
                <a:cs typeface="Anek Latin" pitchFamily="34" charset="-120"/>
              </a:rPr>
              <a:t>AI does the reading. Analysts do the steering.</a:t>
            </a:r>
            <a:endParaRPr lang="en-US" sz="1200" dirty="0"/>
          </a:p>
        </p:txBody>
      </p:sp>
      <p:sp>
        <p:nvSpPr>
          <p:cNvPr id="36" name="Text 34"/>
          <p:cNvSpPr/>
          <p:nvPr/>
        </p:nvSpPr>
        <p:spPr>
          <a:xfrm>
            <a:off x="670322" y="4398913"/>
            <a:ext cx="8648998" cy="142875"/>
          </a:xfrm>
          <a:prstGeom prst="rect">
            <a:avLst/>
          </a:prstGeom>
          <a:noFill/>
          <a:ln/>
        </p:spPr>
        <p:txBody>
          <a:bodyPr wrap="none" lIns="0" tIns="0" rIns="0" bIns="0" rtlCol="0" anchor="ctr"/>
          <a:lstStyle/>
          <a:p>
            <a:pPr algn="l" indent="0" marL="0">
              <a:buNone/>
            </a:pPr>
            <a:r>
              <a:rPr lang="en-US" sz="1037" dirty="0">
                <a:solidFill>
                  <a:srgbClr val="48443E"/>
                </a:solidFill>
                <a:latin typeface="Anek Latin" pitchFamily="34" charset="0"/>
                <a:ea typeface="Anek Latin" pitchFamily="34" charset="-122"/>
                <a:cs typeface="Anek Latin" pitchFamily="34" charset="-120"/>
              </a:rPr>
              <a:t>For investors, in-house SEBI-registered Research Analysts will navigate and steer Oozh’s analysis. Registration is in progress, and the retail launch waits for it.</a:t>
            </a:r>
            <a:endParaRPr lang="en-US" sz="1037" dirty="0"/>
          </a:p>
        </p:txBody>
      </p:sp>
      <p:sp>
        <p:nvSpPr>
          <p:cNvPr id="37" name="Text 35"/>
          <p:cNvSpPr/>
          <p:nvPr/>
        </p:nvSpPr>
        <p:spPr>
          <a:xfrm>
            <a:off x="743396" y="6438305"/>
            <a:ext cx="302568" cy="133350"/>
          </a:xfrm>
          <a:prstGeom prst="rect">
            <a:avLst/>
          </a:prstGeom>
          <a:noFill/>
          <a:ln/>
        </p:spPr>
        <p:txBody>
          <a:bodyPr wrap="none" lIns="0" tIns="0" rIns="0" bIns="0" rtlCol="0" anchor="ctr"/>
          <a:lstStyle/>
          <a:p>
            <a:pPr algn="l" indent="0" marL="0">
              <a:buNone/>
            </a:pPr>
            <a:r>
              <a:rPr lang="en-US" sz="941" b="1" spc="-9" kern="0" dirty="0">
                <a:solidFill>
                  <a:srgbClr val="0C0B0A"/>
                </a:solidFill>
                <a:latin typeface="Anek Latin" pitchFamily="34" charset="0"/>
                <a:ea typeface="Anek Latin" pitchFamily="34" charset="-122"/>
                <a:cs typeface="Anek Latin" pitchFamily="34" charset="-120"/>
              </a:rPr>
              <a:t>Oozh</a:t>
            </a:r>
            <a:endParaRPr lang="en-US" sz="941" dirty="0"/>
          </a:p>
        </p:txBody>
      </p:sp>
      <p:sp>
        <p:nvSpPr>
          <p:cNvPr id="38" name="Text 36"/>
          <p:cNvSpPr/>
          <p:nvPr/>
        </p:nvSpPr>
        <p:spPr>
          <a:xfrm>
            <a:off x="11560076" y="6438454"/>
            <a:ext cx="158055" cy="133350"/>
          </a:xfrm>
          <a:prstGeom prst="rect">
            <a:avLst/>
          </a:prstGeom>
          <a:noFill/>
          <a:ln/>
        </p:spPr>
        <p:txBody>
          <a:bodyPr wrap="none" lIns="0" tIns="0" rIns="0" bIns="0" rtlCol="0" anchor="ctr"/>
          <a:lstStyle/>
          <a:p>
            <a:pPr algn="l" indent="0" marL="0">
              <a:buNone/>
            </a:pPr>
            <a:r>
              <a:rPr lang="en-US" sz="787" dirty="0">
                <a:solidFill>
                  <a:srgbClr val="7B756C"/>
                </a:solidFill>
                <a:latin typeface="IBM Plex Mono" pitchFamily="34" charset="0"/>
                <a:ea typeface="IBM Plex Mono" pitchFamily="34" charset="-122"/>
                <a:cs typeface="IBM Plex Mono" pitchFamily="34" charset="-120"/>
              </a:rPr>
              <a:t>A5</a:t>
            </a:r>
            <a:endParaRPr lang="en-US" sz="787"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511969" y="409129"/>
            <a:ext cx="3746897" cy="142875"/>
          </a:xfrm>
          <a:prstGeom prst="rect">
            <a:avLst/>
          </a:prstGeom>
          <a:noFill/>
          <a:ln/>
        </p:spPr>
        <p:txBody>
          <a:bodyPr wrap="none" lIns="0" tIns="0" rIns="0" bIns="0" rtlCol="0" anchor="ctr"/>
          <a:lstStyle/>
          <a:p>
            <a:pPr algn="l" indent="0" marL="0">
              <a:buNone/>
            </a:pPr>
            <a:r>
              <a:rPr lang="en-US" sz="1037" b="1" spc="332" kern="0" dirty="0">
                <a:solidFill>
                  <a:srgbClr val="48443E"/>
                </a:solidFill>
                <a:latin typeface="Anek Latin" pitchFamily="34" charset="0"/>
                <a:ea typeface="Anek Latin" pitchFamily="34" charset="-122"/>
                <a:cs typeface="Anek Latin" pitchFamily="34" charset="-120"/>
              </a:rPr>
              <a:t>APPENDIX · A6 · ACCURACY VALIDATION</a:t>
            </a:r>
            <a:endParaRPr lang="en-US" sz="1037" dirty="0"/>
          </a:p>
        </p:txBody>
      </p:sp>
      <p:sp>
        <p:nvSpPr>
          <p:cNvPr id="3" name="Text 1"/>
          <p:cNvSpPr/>
          <p:nvPr/>
        </p:nvSpPr>
        <p:spPr>
          <a:xfrm>
            <a:off x="511969" y="704255"/>
            <a:ext cx="9109323" cy="371475"/>
          </a:xfrm>
          <a:prstGeom prst="rect">
            <a:avLst/>
          </a:prstGeom>
          <a:noFill/>
          <a:ln/>
        </p:spPr>
        <p:txBody>
          <a:bodyPr wrap="none" lIns="0" tIns="0" rIns="0" bIns="0" rtlCol="0" anchor="ctr"/>
          <a:lstStyle/>
          <a:p>
            <a:pPr algn="l" indent="0" marL="0">
              <a:buNone/>
            </a:pPr>
            <a:r>
              <a:rPr lang="en-US" sz="2640" b="1" spc="-63" kern="0" dirty="0">
                <a:solidFill>
                  <a:srgbClr val="0C0B0A"/>
                </a:solidFill>
                <a:latin typeface="Anek Latin" pitchFamily="34" charset="0"/>
                <a:ea typeface="Anek Latin" pitchFamily="34" charset="-122"/>
                <a:cs typeface="Anek Latin" pitchFamily="34" charset="-120"/>
              </a:rPr>
              <a:t>Back-tests would flatter us. So we’re building a better test.</a:t>
            </a:r>
            <a:endParaRPr lang="en-US" sz="2640" dirty="0"/>
          </a:p>
        </p:txBody>
      </p:sp>
      <p:sp>
        <p:nvSpPr>
          <p:cNvPr id="4" name="Text 2"/>
          <p:cNvSpPr/>
          <p:nvPr/>
        </p:nvSpPr>
        <p:spPr>
          <a:xfrm>
            <a:off x="765870" y="1449586"/>
            <a:ext cx="1218902" cy="123825"/>
          </a:xfrm>
          <a:prstGeom prst="rect">
            <a:avLst/>
          </a:prstGeom>
          <a:noFill/>
          <a:ln/>
        </p:spPr>
        <p:txBody>
          <a:bodyPr wrap="none" lIns="0" tIns="0" rIns="0" bIns="0" rtlCol="0" anchor="ctr"/>
          <a:lstStyle/>
          <a:p>
            <a:pPr algn="l" indent="0" marL="0">
              <a:buNone/>
            </a:pPr>
            <a:r>
              <a:rPr lang="en-US" sz="749" b="1" spc="67" kern="0" dirty="0">
                <a:solidFill>
                  <a:srgbClr val="48443E"/>
                </a:solidFill>
                <a:latin typeface="IBM Plex Mono" pitchFamily="34" charset="0"/>
                <a:ea typeface="IBM Plex Mono" pitchFamily="34" charset="-122"/>
                <a:cs typeface="IBM Plex Mono" pitchFamily="34" charset="-120"/>
              </a:rPr>
              <a:t>WHY NOT BACK-TESTS</a:t>
            </a:r>
            <a:endParaRPr lang="en-US" sz="749" dirty="0"/>
          </a:p>
        </p:txBody>
      </p:sp>
      <p:sp>
        <p:nvSpPr>
          <p:cNvPr id="5" name="Text 3"/>
          <p:cNvSpPr/>
          <p:nvPr/>
        </p:nvSpPr>
        <p:spPr>
          <a:xfrm>
            <a:off x="689372" y="1687413"/>
            <a:ext cx="5670203" cy="257175"/>
          </a:xfrm>
          <a:prstGeom prst="rect">
            <a:avLst/>
          </a:prstGeom>
          <a:noFill/>
          <a:ln/>
        </p:spPr>
        <p:txBody>
          <a:bodyPr wrap="none" lIns="0" tIns="0" rIns="0" bIns="0" rtlCol="0" anchor="ctr"/>
          <a:lstStyle/>
          <a:p>
            <a:pPr algn="l" indent="0" marL="0">
              <a:buNone/>
            </a:pPr>
            <a:r>
              <a:rPr lang="en-US" sz="1824" b="1" spc="-27" kern="0" dirty="0">
                <a:solidFill>
                  <a:srgbClr val="0C0B0A"/>
                </a:solidFill>
                <a:latin typeface="Anek Latin" pitchFamily="34" charset="0"/>
                <a:ea typeface="Anek Latin" pitchFamily="34" charset="-122"/>
                <a:cs typeface="Anek Latin" pitchFamily="34" charset="-120"/>
              </a:rPr>
              <a:t>It’s like grading a student on a test they’ve already seen.</a:t>
            </a:r>
            <a:endParaRPr lang="en-US" sz="1824" dirty="0"/>
          </a:p>
        </p:txBody>
      </p:sp>
      <p:sp>
        <p:nvSpPr>
          <p:cNvPr id="6" name="Text 4"/>
          <p:cNvSpPr/>
          <p:nvPr/>
        </p:nvSpPr>
        <p:spPr>
          <a:xfrm>
            <a:off x="689372" y="2035671"/>
            <a:ext cx="10285809" cy="142875"/>
          </a:xfrm>
          <a:prstGeom prst="rect">
            <a:avLst/>
          </a:prstGeom>
          <a:noFill/>
          <a:ln/>
        </p:spPr>
        <p:txBody>
          <a:bodyPr wrap="none" lIns="0" tIns="0" rIns="0" bIns="0" rtlCol="0" anchor="ctr"/>
          <a:lstStyle/>
          <a:p>
            <a:pPr algn="l" indent="0" marL="0">
              <a:buNone/>
            </a:pPr>
            <a:r>
              <a:rPr lang="en-US" sz="1037" dirty="0">
                <a:solidFill>
                  <a:srgbClr val="48443E"/>
                </a:solidFill>
                <a:latin typeface="Anek Latin" pitchFamily="34" charset="0"/>
                <a:ea typeface="Anek Latin" pitchFamily="34" charset="-122"/>
                <a:cs typeface="Anek Latin" pitchFamily="34" charset="-120"/>
              </a:rPr>
              <a:t>Oozh runs on frontier models such as GPT and Claude, trained on recent data. They have already read how past events ended, so a back-test would score their memory, not their reasoning.</a:t>
            </a:r>
            <a:endParaRPr lang="en-US" sz="1037" dirty="0"/>
          </a:p>
        </p:txBody>
      </p:sp>
      <p:sp>
        <p:nvSpPr>
          <p:cNvPr id="7" name="Text 5"/>
          <p:cNvSpPr/>
          <p:nvPr/>
        </p:nvSpPr>
        <p:spPr>
          <a:xfrm>
            <a:off x="765870" y="2734270"/>
            <a:ext cx="1415653" cy="123825"/>
          </a:xfrm>
          <a:prstGeom prst="rect">
            <a:avLst/>
          </a:prstGeom>
          <a:noFill/>
          <a:ln/>
        </p:spPr>
        <p:txBody>
          <a:bodyPr wrap="none" lIns="0" tIns="0" rIns="0" bIns="0" rtlCol="0" anchor="ctr"/>
          <a:lstStyle/>
          <a:p>
            <a:pPr algn="l" indent="0" marL="0">
              <a:buNone/>
            </a:pPr>
            <a:r>
              <a:rPr lang="en-US" sz="749" b="1" spc="67" kern="0" dirty="0">
                <a:solidFill>
                  <a:srgbClr val="FFFFFF"/>
                </a:solidFill>
                <a:latin typeface="IBM Plex Mono" pitchFamily="34" charset="0"/>
                <a:ea typeface="IBM Plex Mono" pitchFamily="34" charset="-122"/>
                <a:cs typeface="IBM Plex Mono" pitchFamily="34" charset="-120"/>
              </a:rPr>
              <a:t>WHAT WE’RE WORKING ON</a:t>
            </a:r>
            <a:endParaRPr lang="en-US" sz="749" dirty="0"/>
          </a:p>
        </p:txBody>
      </p:sp>
      <p:sp>
        <p:nvSpPr>
          <p:cNvPr id="8" name="Text 6"/>
          <p:cNvSpPr/>
          <p:nvPr/>
        </p:nvSpPr>
        <p:spPr>
          <a:xfrm>
            <a:off x="823466" y="3047405"/>
            <a:ext cx="86618" cy="142875"/>
          </a:xfrm>
          <a:prstGeom prst="rect">
            <a:avLst/>
          </a:prstGeom>
          <a:noFill/>
          <a:ln/>
        </p:spPr>
        <p:txBody>
          <a:bodyPr wrap="none" lIns="0" tIns="0" rIns="0" bIns="0" rtlCol="0" anchor="ctr"/>
          <a:lstStyle/>
          <a:p>
            <a:pPr algn="l" indent="0" marL="0">
              <a:buNone/>
            </a:pPr>
            <a:r>
              <a:rPr lang="en-US" sz="1008" b="1" dirty="0">
                <a:solidFill>
                  <a:srgbClr val="0C0B0A"/>
                </a:solidFill>
                <a:latin typeface="Anek Latin" pitchFamily="34" charset="0"/>
                <a:ea typeface="Anek Latin" pitchFamily="34" charset="-122"/>
                <a:cs typeface="Anek Latin" pitchFamily="34" charset="-120"/>
              </a:rPr>
              <a:t>1</a:t>
            </a:r>
            <a:endParaRPr lang="en-US" sz="1008" dirty="0"/>
          </a:p>
        </p:txBody>
      </p:sp>
      <p:sp>
        <p:nvSpPr>
          <p:cNvPr id="9" name="Text 7"/>
          <p:cNvSpPr/>
          <p:nvPr/>
        </p:nvSpPr>
        <p:spPr>
          <a:xfrm>
            <a:off x="1128117" y="2962573"/>
            <a:ext cx="2072580" cy="190500"/>
          </a:xfrm>
          <a:prstGeom prst="rect">
            <a:avLst/>
          </a:prstGeom>
          <a:noFill/>
          <a:ln/>
        </p:spPr>
        <p:txBody>
          <a:bodyPr wrap="none" lIns="0" tIns="0" rIns="0" bIns="0" rtlCol="0" anchor="ctr"/>
          <a:lstStyle/>
          <a:p>
            <a:pPr algn="l" indent="0" marL="0">
              <a:buNone/>
            </a:pPr>
            <a:r>
              <a:rPr lang="en-US" sz="1344" b="1" dirty="0">
                <a:solidFill>
                  <a:srgbClr val="FFFFFF"/>
                </a:solidFill>
                <a:latin typeface="Anek Latin" pitchFamily="34" charset="0"/>
                <a:ea typeface="Anek Latin" pitchFamily="34" charset="-122"/>
                <a:cs typeface="Anek Latin" pitchFamily="34" charset="-120"/>
              </a:rPr>
              <a:t>Designing a better method</a:t>
            </a:r>
            <a:endParaRPr lang="en-US" sz="1344" dirty="0"/>
          </a:p>
        </p:txBody>
      </p:sp>
      <p:sp>
        <p:nvSpPr>
          <p:cNvPr id="10" name="Text 8"/>
          <p:cNvSpPr/>
          <p:nvPr/>
        </p:nvSpPr>
        <p:spPr>
          <a:xfrm>
            <a:off x="1128117" y="3214390"/>
            <a:ext cx="2855416" cy="142875"/>
          </a:xfrm>
          <a:prstGeom prst="rect">
            <a:avLst/>
          </a:prstGeom>
          <a:noFill/>
          <a:ln/>
        </p:spPr>
        <p:txBody>
          <a:bodyPr wrap="none" lIns="0" tIns="0" rIns="0" bIns="0" rtlCol="0" anchor="ctr"/>
          <a:lstStyle/>
          <a:p>
            <a:pPr algn="l" indent="0" marL="0">
              <a:buNone/>
            </a:pPr>
            <a:r>
              <a:rPr lang="en-US" sz="1037" dirty="0">
                <a:solidFill>
                  <a:srgbClr val="FFFFFF"/>
                </a:solidFill>
                <a:latin typeface="Anek Latin" pitchFamily="34" charset="0"/>
                <a:ea typeface="Anek Latin" pitchFamily="34" charset="-122"/>
                <a:cs typeface="Anek Latin" pitchFamily="34" charset="-120"/>
              </a:rPr>
              <a:t>Working out how calls get recorded and scored, and</a:t>
            </a:r>
            <a:endParaRPr lang="en-US" sz="1037" dirty="0"/>
          </a:p>
        </p:txBody>
      </p:sp>
      <p:sp>
        <p:nvSpPr>
          <p:cNvPr id="11" name="Text 9"/>
          <p:cNvSpPr/>
          <p:nvPr/>
        </p:nvSpPr>
        <p:spPr>
          <a:xfrm>
            <a:off x="1128117" y="3401318"/>
            <a:ext cx="2759869" cy="142875"/>
          </a:xfrm>
          <a:prstGeom prst="rect">
            <a:avLst/>
          </a:prstGeom>
          <a:noFill/>
          <a:ln/>
        </p:spPr>
        <p:txBody>
          <a:bodyPr wrap="none" lIns="0" tIns="0" rIns="0" bIns="0" rtlCol="0" anchor="ctr"/>
          <a:lstStyle/>
          <a:p>
            <a:pPr algn="l" indent="0" marL="0">
              <a:buNone/>
            </a:pPr>
            <a:r>
              <a:rPr lang="en-US" sz="1037" dirty="0">
                <a:solidFill>
                  <a:srgbClr val="FFFFFF"/>
                </a:solidFill>
                <a:latin typeface="Anek Latin" pitchFamily="34" charset="0"/>
                <a:ea typeface="Anek Latin" pitchFamily="34" charset="-122"/>
                <a:cs typeface="Anek Latin" pitchFamily="34" charset="-120"/>
              </a:rPr>
              <a:t>against which simple baselines, with no hindsight.</a:t>
            </a:r>
            <a:endParaRPr lang="en-US" sz="1037" dirty="0"/>
          </a:p>
        </p:txBody>
      </p:sp>
      <p:sp>
        <p:nvSpPr>
          <p:cNvPr id="12" name="Text 10"/>
          <p:cNvSpPr/>
          <p:nvPr/>
        </p:nvSpPr>
        <p:spPr>
          <a:xfrm>
            <a:off x="4509046" y="3047405"/>
            <a:ext cx="102989" cy="142875"/>
          </a:xfrm>
          <a:prstGeom prst="rect">
            <a:avLst/>
          </a:prstGeom>
          <a:noFill/>
          <a:ln/>
        </p:spPr>
        <p:txBody>
          <a:bodyPr wrap="none" lIns="0" tIns="0" rIns="0" bIns="0" rtlCol="0" anchor="ctr"/>
          <a:lstStyle/>
          <a:p>
            <a:pPr algn="l" indent="0" marL="0">
              <a:buNone/>
            </a:pPr>
            <a:r>
              <a:rPr lang="en-US" sz="1008" b="1" dirty="0">
                <a:solidFill>
                  <a:srgbClr val="0C0B0A"/>
                </a:solidFill>
                <a:latin typeface="Anek Latin" pitchFamily="34" charset="0"/>
                <a:ea typeface="Anek Latin" pitchFamily="34" charset="-122"/>
                <a:cs typeface="Anek Latin" pitchFamily="34" charset="-120"/>
              </a:rPr>
              <a:t>2</a:t>
            </a:r>
            <a:endParaRPr lang="en-US" sz="1008" dirty="0"/>
          </a:p>
        </p:txBody>
      </p:sp>
      <p:sp>
        <p:nvSpPr>
          <p:cNvPr id="13" name="Text 11"/>
          <p:cNvSpPr/>
          <p:nvPr/>
        </p:nvSpPr>
        <p:spPr>
          <a:xfrm>
            <a:off x="4821882" y="2962573"/>
            <a:ext cx="1761381" cy="190500"/>
          </a:xfrm>
          <a:prstGeom prst="rect">
            <a:avLst/>
          </a:prstGeom>
          <a:noFill/>
          <a:ln/>
        </p:spPr>
        <p:txBody>
          <a:bodyPr wrap="none" lIns="0" tIns="0" rIns="0" bIns="0" rtlCol="0" anchor="ctr"/>
          <a:lstStyle/>
          <a:p>
            <a:pPr algn="l" indent="0" marL="0">
              <a:buNone/>
            </a:pPr>
            <a:r>
              <a:rPr lang="en-US" sz="1344" b="1" dirty="0">
                <a:solidFill>
                  <a:srgbClr val="FFFFFF"/>
                </a:solidFill>
                <a:latin typeface="Anek Latin" pitchFamily="34" charset="0"/>
                <a:ea typeface="Anek Latin" pitchFamily="34" charset="-122"/>
                <a:cs typeface="Anek Latin" pitchFamily="34" charset="-120"/>
              </a:rPr>
              <a:t>Next, a second opinion</a:t>
            </a:r>
            <a:endParaRPr lang="en-US" sz="1344" dirty="0"/>
          </a:p>
        </p:txBody>
      </p:sp>
      <p:sp>
        <p:nvSpPr>
          <p:cNvPr id="14" name="Text 12"/>
          <p:cNvSpPr/>
          <p:nvPr/>
        </p:nvSpPr>
        <p:spPr>
          <a:xfrm>
            <a:off x="4821882" y="3214390"/>
            <a:ext cx="2910929" cy="142875"/>
          </a:xfrm>
          <a:prstGeom prst="rect">
            <a:avLst/>
          </a:prstGeom>
          <a:noFill/>
          <a:ln/>
        </p:spPr>
        <p:txBody>
          <a:bodyPr wrap="none" lIns="0" tIns="0" rIns="0" bIns="0" rtlCol="0" anchor="ctr"/>
          <a:lstStyle/>
          <a:p>
            <a:pPr algn="l" indent="0" marL="0">
              <a:buNone/>
            </a:pPr>
            <a:r>
              <a:rPr lang="en-US" sz="1037" dirty="0">
                <a:solidFill>
                  <a:srgbClr val="FFFFFF"/>
                </a:solidFill>
                <a:latin typeface="Anek Latin" pitchFamily="34" charset="0"/>
                <a:ea typeface="Anek Latin" pitchFamily="34" charset="-122"/>
                <a:cs typeface="Anek Latin" pitchFamily="34" charset="-120"/>
              </a:rPr>
              <a:t>Market experts and academics will review and verify</a:t>
            </a:r>
            <a:endParaRPr lang="en-US" sz="1037" dirty="0"/>
          </a:p>
        </p:txBody>
      </p:sp>
      <p:sp>
        <p:nvSpPr>
          <p:cNvPr id="15" name="Text 13"/>
          <p:cNvSpPr/>
          <p:nvPr/>
        </p:nvSpPr>
        <p:spPr>
          <a:xfrm>
            <a:off x="4821882" y="3401318"/>
            <a:ext cx="1862733" cy="142875"/>
          </a:xfrm>
          <a:prstGeom prst="rect">
            <a:avLst/>
          </a:prstGeom>
          <a:noFill/>
          <a:ln/>
        </p:spPr>
        <p:txBody>
          <a:bodyPr wrap="none" lIns="0" tIns="0" rIns="0" bIns="0" rtlCol="0" anchor="ctr"/>
          <a:lstStyle/>
          <a:p>
            <a:pPr algn="l" indent="0" marL="0">
              <a:buNone/>
            </a:pPr>
            <a:r>
              <a:rPr lang="en-US" sz="1037" dirty="0">
                <a:solidFill>
                  <a:srgbClr val="FFFFFF"/>
                </a:solidFill>
                <a:latin typeface="Anek Latin" pitchFamily="34" charset="0"/>
                <a:ea typeface="Anek Latin" pitchFamily="34" charset="-122"/>
                <a:cs typeface="Anek Latin" pitchFamily="34" charset="-120"/>
              </a:rPr>
              <a:t>the method before any test runs.</a:t>
            </a:r>
            <a:endParaRPr lang="en-US" sz="1037" dirty="0"/>
          </a:p>
        </p:txBody>
      </p:sp>
      <p:sp>
        <p:nvSpPr>
          <p:cNvPr id="16" name="Text 14"/>
          <p:cNvSpPr/>
          <p:nvPr/>
        </p:nvSpPr>
        <p:spPr>
          <a:xfrm>
            <a:off x="8201918" y="3047405"/>
            <a:ext cx="104775" cy="142875"/>
          </a:xfrm>
          <a:prstGeom prst="rect">
            <a:avLst/>
          </a:prstGeom>
          <a:noFill/>
          <a:ln/>
        </p:spPr>
        <p:txBody>
          <a:bodyPr wrap="none" lIns="0" tIns="0" rIns="0" bIns="0" rtlCol="0" anchor="ctr"/>
          <a:lstStyle/>
          <a:p>
            <a:pPr algn="l" indent="0" marL="0">
              <a:buNone/>
            </a:pPr>
            <a:r>
              <a:rPr lang="en-US" sz="1008" b="1" dirty="0">
                <a:solidFill>
                  <a:srgbClr val="0C0B0A"/>
                </a:solidFill>
                <a:latin typeface="Anek Latin" pitchFamily="34" charset="0"/>
                <a:ea typeface="Anek Latin" pitchFamily="34" charset="-122"/>
                <a:cs typeface="Anek Latin" pitchFamily="34" charset="-120"/>
              </a:rPr>
              <a:t>3</a:t>
            </a:r>
            <a:endParaRPr lang="en-US" sz="1008" dirty="0"/>
          </a:p>
        </p:txBody>
      </p:sp>
      <p:sp>
        <p:nvSpPr>
          <p:cNvPr id="17" name="Text 15"/>
          <p:cNvSpPr/>
          <p:nvPr/>
        </p:nvSpPr>
        <p:spPr>
          <a:xfrm>
            <a:off x="8515648" y="2962573"/>
            <a:ext cx="1738164" cy="190500"/>
          </a:xfrm>
          <a:prstGeom prst="rect">
            <a:avLst/>
          </a:prstGeom>
          <a:noFill/>
          <a:ln/>
        </p:spPr>
        <p:txBody>
          <a:bodyPr wrap="none" lIns="0" tIns="0" rIns="0" bIns="0" rtlCol="0" anchor="ctr"/>
          <a:lstStyle/>
          <a:p>
            <a:pPr algn="l" indent="0" marL="0">
              <a:buNone/>
            </a:pPr>
            <a:r>
              <a:rPr lang="en-US" sz="1344" b="1" dirty="0">
                <a:solidFill>
                  <a:srgbClr val="FFFFFF"/>
                </a:solidFill>
                <a:latin typeface="Anek Latin" pitchFamily="34" charset="0"/>
                <a:ea typeface="Anek Latin" pitchFamily="34" charset="-122"/>
                <a:cs typeface="Anek Latin" pitchFamily="34" charset="-120"/>
              </a:rPr>
              <a:t>Then, test and publish</a:t>
            </a:r>
            <a:endParaRPr lang="en-US" sz="1344" dirty="0"/>
          </a:p>
        </p:txBody>
      </p:sp>
      <p:sp>
        <p:nvSpPr>
          <p:cNvPr id="18" name="Text 16"/>
          <p:cNvSpPr/>
          <p:nvPr/>
        </p:nvSpPr>
        <p:spPr>
          <a:xfrm>
            <a:off x="8515648" y="3214390"/>
            <a:ext cx="2853779" cy="142875"/>
          </a:xfrm>
          <a:prstGeom prst="rect">
            <a:avLst/>
          </a:prstGeom>
          <a:noFill/>
          <a:ln/>
        </p:spPr>
        <p:txBody>
          <a:bodyPr wrap="none" lIns="0" tIns="0" rIns="0" bIns="0" rtlCol="0" anchor="ctr"/>
          <a:lstStyle/>
          <a:p>
            <a:pPr algn="l" indent="0" marL="0">
              <a:buNone/>
            </a:pPr>
            <a:r>
              <a:rPr lang="en-US" sz="1037" dirty="0">
                <a:solidFill>
                  <a:srgbClr val="FFFFFF"/>
                </a:solidFill>
                <a:latin typeface="Anek Latin" pitchFamily="34" charset="0"/>
                <a:ea typeface="Anek Latin" pitchFamily="34" charset="-122"/>
                <a:cs typeface="Anek Latin" pitchFamily="34" charset="-120"/>
              </a:rPr>
              <a:t>We’ll run the accuracy tests and publish the results,</a:t>
            </a:r>
            <a:endParaRPr lang="en-US" sz="1037" dirty="0"/>
          </a:p>
        </p:txBody>
      </p:sp>
      <p:sp>
        <p:nvSpPr>
          <p:cNvPr id="19" name="Text 17"/>
          <p:cNvSpPr/>
          <p:nvPr/>
        </p:nvSpPr>
        <p:spPr>
          <a:xfrm>
            <a:off x="8515648" y="3401318"/>
            <a:ext cx="2919710" cy="142875"/>
          </a:xfrm>
          <a:prstGeom prst="rect">
            <a:avLst/>
          </a:prstGeom>
          <a:noFill/>
          <a:ln/>
        </p:spPr>
        <p:txBody>
          <a:bodyPr wrap="none" lIns="0" tIns="0" rIns="0" bIns="0" rtlCol="0" anchor="ctr"/>
          <a:lstStyle/>
          <a:p>
            <a:pPr algn="l" indent="0" marL="0">
              <a:buNone/>
            </a:pPr>
            <a:r>
              <a:rPr lang="en-US" sz="1037" dirty="0">
                <a:solidFill>
                  <a:srgbClr val="FFFFFF"/>
                </a:solidFill>
                <a:latin typeface="Anek Latin" pitchFamily="34" charset="0"/>
                <a:ea typeface="Anek Latin" pitchFamily="34" charset="-122"/>
                <a:cs typeface="Anek Latin" pitchFamily="34" charset="-120"/>
              </a:rPr>
              <a:t>hits and misses alike, verified through SEBI’s PaRRVA</a:t>
            </a:r>
            <a:endParaRPr lang="en-US" sz="1037" dirty="0"/>
          </a:p>
        </p:txBody>
      </p:sp>
      <p:sp>
        <p:nvSpPr>
          <p:cNvPr id="20" name="Text 18"/>
          <p:cNvSpPr/>
          <p:nvPr/>
        </p:nvSpPr>
        <p:spPr>
          <a:xfrm>
            <a:off x="8515648" y="3588246"/>
            <a:ext cx="677763" cy="142875"/>
          </a:xfrm>
          <a:prstGeom prst="rect">
            <a:avLst/>
          </a:prstGeom>
          <a:noFill/>
          <a:ln/>
        </p:spPr>
        <p:txBody>
          <a:bodyPr wrap="none" lIns="0" tIns="0" rIns="0" bIns="0" rtlCol="0" anchor="ctr"/>
          <a:lstStyle/>
          <a:p>
            <a:pPr algn="l" indent="0" marL="0">
              <a:buNone/>
            </a:pPr>
            <a:r>
              <a:rPr lang="en-US" sz="1037" dirty="0">
                <a:solidFill>
                  <a:srgbClr val="FFFFFF"/>
                </a:solidFill>
                <a:latin typeface="Anek Latin" pitchFamily="34" charset="0"/>
                <a:ea typeface="Anek Latin" pitchFamily="34" charset="-122"/>
                <a:cs typeface="Anek Latin" pitchFamily="34" charset="-120"/>
              </a:rPr>
              <a:t>framework.</a:t>
            </a:r>
            <a:endParaRPr lang="en-US" sz="1037" dirty="0"/>
          </a:p>
        </p:txBody>
      </p:sp>
      <p:sp>
        <p:nvSpPr>
          <p:cNvPr id="21" name="Text 19"/>
          <p:cNvSpPr/>
          <p:nvPr/>
        </p:nvSpPr>
        <p:spPr>
          <a:xfrm>
            <a:off x="670322" y="4242495"/>
            <a:ext cx="2687985" cy="161925"/>
          </a:xfrm>
          <a:prstGeom prst="rect">
            <a:avLst/>
          </a:prstGeom>
          <a:noFill/>
          <a:ln/>
        </p:spPr>
        <p:txBody>
          <a:bodyPr wrap="none" lIns="0" tIns="0" rIns="0" bIns="0" rtlCol="0" anchor="ctr"/>
          <a:lstStyle/>
          <a:p>
            <a:pPr algn="l" indent="0" marL="0">
              <a:buNone/>
            </a:pPr>
            <a:r>
              <a:rPr lang="en-US" sz="1200" b="1" dirty="0">
                <a:solidFill>
                  <a:srgbClr val="0C0B0A"/>
                </a:solidFill>
                <a:latin typeface="Anek Latin" pitchFamily="34" charset="0"/>
                <a:ea typeface="Anek Latin" pitchFamily="34" charset="-122"/>
                <a:cs typeface="Anek Latin" pitchFamily="34" charset="-120"/>
              </a:rPr>
              <a:t>Until then, we make no accuracy claims.</a:t>
            </a:r>
            <a:endParaRPr lang="en-US" sz="1200" dirty="0"/>
          </a:p>
        </p:txBody>
      </p:sp>
      <p:sp>
        <p:nvSpPr>
          <p:cNvPr id="22" name="Text 20"/>
          <p:cNvSpPr/>
          <p:nvPr/>
        </p:nvSpPr>
        <p:spPr>
          <a:xfrm>
            <a:off x="743396" y="6438305"/>
            <a:ext cx="302568" cy="133350"/>
          </a:xfrm>
          <a:prstGeom prst="rect">
            <a:avLst/>
          </a:prstGeom>
          <a:noFill/>
          <a:ln/>
        </p:spPr>
        <p:txBody>
          <a:bodyPr wrap="none" lIns="0" tIns="0" rIns="0" bIns="0" rtlCol="0" anchor="ctr"/>
          <a:lstStyle/>
          <a:p>
            <a:pPr algn="l" indent="0" marL="0">
              <a:buNone/>
            </a:pPr>
            <a:r>
              <a:rPr lang="en-US" sz="941" b="1" spc="-9" kern="0" dirty="0">
                <a:solidFill>
                  <a:srgbClr val="0C0B0A"/>
                </a:solidFill>
                <a:latin typeface="Anek Latin" pitchFamily="34" charset="0"/>
                <a:ea typeface="Anek Latin" pitchFamily="34" charset="-122"/>
                <a:cs typeface="Anek Latin" pitchFamily="34" charset="-120"/>
              </a:rPr>
              <a:t>Oozh</a:t>
            </a:r>
            <a:endParaRPr lang="en-US" sz="941" dirty="0"/>
          </a:p>
        </p:txBody>
      </p:sp>
      <p:sp>
        <p:nvSpPr>
          <p:cNvPr id="23" name="Text 21"/>
          <p:cNvSpPr/>
          <p:nvPr/>
        </p:nvSpPr>
        <p:spPr>
          <a:xfrm>
            <a:off x="11560076" y="6438454"/>
            <a:ext cx="158055" cy="133350"/>
          </a:xfrm>
          <a:prstGeom prst="rect">
            <a:avLst/>
          </a:prstGeom>
          <a:noFill/>
          <a:ln/>
        </p:spPr>
        <p:txBody>
          <a:bodyPr wrap="none" lIns="0" tIns="0" rIns="0" bIns="0" rtlCol="0" anchor="ctr"/>
          <a:lstStyle/>
          <a:p>
            <a:pPr algn="l" indent="0" marL="0">
              <a:buNone/>
            </a:pPr>
            <a:r>
              <a:rPr lang="en-US" sz="787" dirty="0">
                <a:solidFill>
                  <a:srgbClr val="7B756C"/>
                </a:solidFill>
                <a:latin typeface="IBM Plex Mono" pitchFamily="34" charset="0"/>
                <a:ea typeface="IBM Plex Mono" pitchFamily="34" charset="-122"/>
                <a:cs typeface="IBM Plex Mono" pitchFamily="34" charset="-120"/>
              </a:rPr>
              <a:t>A6</a:t>
            </a:r>
            <a:endParaRPr lang="en-US" sz="787"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nek Latin"/>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nek Latin"/>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17</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Company>Oozh AI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Oozh Pitch</dc:title>
  <dc:subject>PptxGenJS Presentation</dc:subject>
  <dc:creator>PptxGenJS</dc:creator>
  <cp:lastModifiedBy>PptxGenJS</cp:lastModifiedBy>
  <cp:revision>1</cp:revision>
  <dcterms:created xsi:type="dcterms:W3CDTF">2026-10-27T05:31:14Z</dcterms:created>
  <dcterms:modified xsi:type="dcterms:W3CDTF">2026-10-27T05:31:14Z</dcterms:modified>
</cp:coreProperties>
</file>